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IBM Plex Sans"/>
      <p:regular r:id="rId21"/>
      <p:bold r:id="rId22"/>
      <p:italic r:id="rId23"/>
      <p:boldItalic r:id="rId24"/>
    </p:embeddedFont>
    <p:embeddedFont>
      <p:font typeface="Mulish"/>
      <p:regular r:id="rId25"/>
      <p:bold r:id="rId26"/>
      <p:italic r:id="rId27"/>
      <p:boldItalic r:id="rId28"/>
    </p:embeddedFont>
    <p:embeddedFont>
      <p:font typeface="Bebas Neue"/>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jFFDH+VZEZt4NjTCOP4KEVFOPX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font" Target="fonts/Mulish-bold.fntdata"/><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font" Target="fonts/IBMPlexSans-regular.fntdata"/><Relationship Id="rId3" Type="http://schemas.openxmlformats.org/officeDocument/2006/relationships/slideMaster" Target="slideMasters/slideMaster1.xml"/><Relationship Id="rId25" Type="http://schemas.openxmlformats.org/officeDocument/2006/relationships/font" Target="fonts/Mulish-regular.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customXml" Target="../customXml/item3.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font" Target="fonts/BebasNeue-regular.fntdata"/><Relationship Id="rId16" Type="http://schemas.openxmlformats.org/officeDocument/2006/relationships/slide" Target="slides/slide12.xml"/><Relationship Id="rId24" Type="http://schemas.openxmlformats.org/officeDocument/2006/relationships/font" Target="fonts/IBMPlexSans-boldItalic.fntdata"/><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customXml" Target="../customXml/item2.xml"/><Relationship Id="rId23" Type="http://schemas.openxmlformats.org/officeDocument/2006/relationships/font" Target="fonts/IBMPlexSans-italic.fntdata"/><Relationship Id="rId28" Type="http://schemas.openxmlformats.org/officeDocument/2006/relationships/font" Target="fonts/Mulish-boldItalic.fntdata"/><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1.xml"/><Relationship Id="rId22" Type="http://schemas.openxmlformats.org/officeDocument/2006/relationships/font" Target="fonts/IBMPlexSans-bold.fntdata"/><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font" Target="fonts/Mulish-italic.fntdata"/><Relationship Id="rId30" Type="http://customschemas.google.com/relationships/presentationmetadata" Target="metadata"/><Relationship Id="rId14" Type="http://schemas.openxmlformats.org/officeDocument/2006/relationships/slide" Target="slides/slide10.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 name="Google Shape;4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CA"/>
              <a:t>Good morning everyone, my name is Trennon. My research focuses on the role of climate adaptation in the natural resource sector, with a specific interest in the planning process involved in the post-closure phase of mining in Canada.</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CA"/>
              <a:t>Today, I’ll be presenting the preliminary work from the first phase of my research, which explores the results of a systematic literature review I conducted related to the state of post-closure climate adaptation in the Canadian mining sector.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CA"/>
              <a:t>Now earlier I introduced the idea of “Importance Scores”. The figure behind me is showing the ranges of Importance Scores for all publications in terms of their focus on Climate, Resilience, Mitigation, and Mine Closure. While the ranges do vary, the average values (indicated by the black lines) did not differ from one another in a statistically significant manner.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CA"/>
              <a:t>When you break the average Importance Scores down by source type, or organization type, we do start to see some interesting things emerge. For instance, the private sector consistently scored higher in Climate, Resilience, and Mine Closure Importance Scores.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CA"/>
              <a:t>If we look at how Importance Scores for Climate and Mine Closure have changed over time, we see that there is this really faint increase since 2014 however, this was not statistically significant. Therefore we can conclude that although the quantity of publications discussing these concepts has increased substantially in the last decade, the actual quality of this conversation may not have changed much.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CA"/>
              <a:t>One of the things that backs up that argument, is this figure right here, where each publication appears as a green dot on the graph, and their Importance Scores for Climate and Mine Closure dictate their placement.</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CA"/>
              <a:t>We have a lot of publications which [TRANSITION] score low in their focus on both concepts, some [TRANSITION] which score high in one and low in the other, but notably [TRANSITION] there is a complete absence of publications which score high in both.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CA"/>
              <a:t>The last thing I want to talk about is some of the barriers to implementing climate adaptation practices. This word-cloud shows the relative frequency at which certain terms were used in the quotes I pulled from each publication discussing these barriers. </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CA"/>
              <a:t>Overwhelmingly, we see concepts like: “lack of guidance”, “high costs”, “data quality”, and “lack of expertise” being mentioned [TRANSITION]. These barriers are evident in the data I collected, as we see that fewer than 6% of publications actually described an action they took related to climate adaptation and mine closure, while only about 20% were able to identify a relevant resource, or report on the climate data they used.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CA"/>
              <a:t>[TRANSITION]. To summarize, this work found an increasing number of publications talking about mine closure and climate adaptation but, the quality of these discussions has not significantly changed in the last 10-years. We see that academics are ahead of both the private sector and governments, however the private sector is producing more publications which are directly relevant. And lastly, climate adaptation practices may be falling behind in the industry due to a lack of guidance, knowledge, and funding [TRANSITION].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CA"/>
              <a:t>This research is not without its limitations, dominantly related to the search strategy, which I am happy to get into further during the Q&amp;A [TRANSITION].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CA"/>
              <a:t>But I’d like to end the presentation by stating that soon, we’ll be conducting interviews with professionals to better understand how we can make post-closure plans climate-ready. We hope to use this information to create a plan evaluation framework that will provide some of that guidance to the industry, which it is currently lacking.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CA"/>
              <a:t>And with that, I’d like to thank you all for your time this morning and open up the floor to any 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CA" sz="1800">
                <a:latin typeface="Times New Roman"/>
                <a:ea typeface="Times New Roman"/>
                <a:cs typeface="Times New Roman"/>
                <a:sym typeface="Times New Roman"/>
              </a:rPr>
              <a:t>[TRANSITION]. Mining is a major component of the global economy, and will continue to represent a prominent industry as we pursue the vision of a net-zero future. With over 200 active mines, and 6500+ quarries, Canada is the 8</a:t>
            </a:r>
            <a:r>
              <a:rPr baseline="30000" lang="en-CA" sz="1800">
                <a:latin typeface="Times New Roman"/>
                <a:ea typeface="Times New Roman"/>
                <a:cs typeface="Times New Roman"/>
                <a:sym typeface="Times New Roman"/>
              </a:rPr>
              <a:t>th</a:t>
            </a:r>
            <a:r>
              <a:rPr lang="en-CA" sz="1800">
                <a:latin typeface="Times New Roman"/>
                <a:ea typeface="Times New Roman"/>
                <a:cs typeface="Times New Roman"/>
                <a:sym typeface="Times New Roman"/>
              </a:rPr>
              <a:t> greatest mineral producer on the global scale, and produces upwards of 525 million tons of minerals each year. However, due to the non-renewable nature of mineral resources, all mines must eventually cease production, and in places like Ontario more than 9 in every 10 sites where mining has occurred have already closed [TRANSITION].</a:t>
            </a:r>
            <a:endParaRPr/>
          </a:p>
          <a:p>
            <a:pPr indent="0" lvl="0" marL="0" rtl="0" algn="l">
              <a:lnSpc>
                <a:spcPct val="100000"/>
              </a:lnSpc>
              <a:spcBef>
                <a:spcPts val="0"/>
              </a:spcBef>
              <a:spcAft>
                <a:spcPts val="0"/>
              </a:spcAft>
              <a:buSzPts val="1100"/>
              <a:buNone/>
            </a:pPr>
            <a:r>
              <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rPr lang="en-CA" sz="1800">
                <a:latin typeface="Times New Roman"/>
                <a:ea typeface="Times New Roman"/>
                <a:cs typeface="Times New Roman"/>
                <a:sym typeface="Times New Roman"/>
              </a:rPr>
              <a:t>Despite this fact, the post-closure phase of mining is historically overlooked. This is problematic because even after rehabilitation, closed mines often leave behind liabilities whose potential to cause harm can be influenced by environmental conditions. In the face of climate change, this has raised concerns about the threats post-closure sites may pose to local environments and communities in the generations to come [TRANSITION].</a:t>
            </a:r>
            <a:endParaRPr/>
          </a:p>
          <a:p>
            <a:pPr indent="0" lvl="0" marL="0" rtl="0" algn="l">
              <a:lnSpc>
                <a:spcPct val="100000"/>
              </a:lnSpc>
              <a:spcBef>
                <a:spcPts val="0"/>
              </a:spcBef>
              <a:spcAft>
                <a:spcPts val="0"/>
              </a:spcAft>
              <a:buSzPts val="1100"/>
              <a:buNone/>
            </a:pPr>
            <a:r>
              <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rPr lang="en-CA" sz="1800">
                <a:latin typeface="Times New Roman"/>
                <a:ea typeface="Times New Roman"/>
                <a:cs typeface="Times New Roman"/>
                <a:sym typeface="Times New Roman"/>
              </a:rPr>
              <a:t>This is a uniquely rural issue. In Canada, the majority of mining operations are based in rural and northern communities. That means that any impacts which do manifest from this issue, are disproportionately impacting these demographics.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CA"/>
              <a:t>Because the post-closure phase is often overlooked, there is a large gap in our understanding about how hazards left behind by mines impact the social, economic, environmental, and human health conditions of communities and environments in the years following closure [TRANSITION]. Now, as a whole, the goal of my research is to further our understanding of the role that climate resiliency should play in the long-range planning for post-closure mine sites in Canada. [TRANSITION]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CA"/>
              <a:t>However, as shown on the screen, there are several objectives which need to be met to fulfill this goal. The research I’m presenting to you today works towards satisfying the first, which is to characterize the current state of knowledge and action on climate resiliency in the industry.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CA"/>
              <a:t>In order to satisfy that first objective, I undertook a systematic literature review of both scholarly and grey-literature to better understand who is talking about climate adaptation in this phase of the mining industry, and what themes were emerging from these conversations [TRANSITION].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CA"/>
              <a:t>For sake of time, I won’t dive too deep into the methods but, I’m more than happy to revisit this during the Q&amp;A. What I’m showing you now is a glimpse into how the search was conducted, including the relevant databases and search terms used. The initial search returned over 1500 publications but, after applying a practical screening (for instance, eliminating publications which were not in English, or did not talk about Canada), I was only left with 155 relevant results.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CA"/>
              <a:t>[TRANSITION]. Now unfortunately, analyzing 155 publications was a bit beyond my capacity for this semester, so instead I randomly sampled 5 publications from each year since 2014. In some cases, like 2014 and 2015, there were less than 5 publications available, in which case I just reviewed them all from that year. This left me with a total of 53 publications.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CA"/>
              <a:t>[TRANSITION]. In terms of analysis, I extracted 40 variables from each publication which broadly fall into one of three categories [TRANSITION]:</a:t>
            </a:r>
            <a:endParaRPr/>
          </a:p>
          <a:p>
            <a:pPr indent="0" lvl="0" marL="0" rtl="0" algn="l">
              <a:lnSpc>
                <a:spcPct val="100000"/>
              </a:lnSpc>
              <a:spcBef>
                <a:spcPts val="0"/>
              </a:spcBef>
              <a:spcAft>
                <a:spcPts val="0"/>
              </a:spcAft>
              <a:buSzPts val="1100"/>
              <a:buNone/>
            </a:pPr>
            <a:r>
              <a:t/>
            </a:r>
            <a:endParaRPr/>
          </a:p>
          <a:p>
            <a:pPr indent="-228600" lvl="0" marL="228600" rtl="0" algn="l">
              <a:lnSpc>
                <a:spcPct val="100000"/>
              </a:lnSpc>
              <a:spcBef>
                <a:spcPts val="0"/>
              </a:spcBef>
              <a:spcAft>
                <a:spcPts val="0"/>
              </a:spcAft>
              <a:buSzPts val="1100"/>
              <a:buAutoNum type="arabicParenBoth"/>
            </a:pPr>
            <a:r>
              <a:rPr lang="en-CA"/>
              <a:t>Information About the Publication Itself</a:t>
            </a:r>
            <a:endParaRPr/>
          </a:p>
          <a:p>
            <a:pPr indent="-228600" lvl="0" marL="228600" rtl="0" algn="l">
              <a:lnSpc>
                <a:spcPct val="100000"/>
              </a:lnSpc>
              <a:spcBef>
                <a:spcPts val="0"/>
              </a:spcBef>
              <a:spcAft>
                <a:spcPts val="0"/>
              </a:spcAft>
              <a:buSzPts val="1100"/>
              <a:buAutoNum type="arabicParenBoth"/>
            </a:pPr>
            <a:r>
              <a:rPr lang="en-CA"/>
              <a:t>Information About How Climate Change is Discussed</a:t>
            </a:r>
            <a:endParaRPr/>
          </a:p>
          <a:p>
            <a:pPr indent="-228600" lvl="0" marL="228600" rtl="0" algn="l">
              <a:lnSpc>
                <a:spcPct val="100000"/>
              </a:lnSpc>
              <a:spcBef>
                <a:spcPts val="0"/>
              </a:spcBef>
              <a:spcAft>
                <a:spcPts val="0"/>
              </a:spcAft>
              <a:buSzPts val="1100"/>
              <a:buAutoNum type="arabicParenBoth"/>
            </a:pPr>
            <a:r>
              <a:rPr lang="en-CA"/>
              <a:t>Information About How Climate Change Adaptation or Long-Range Planning are Conducted</a:t>
            </a:r>
            <a:endParaRPr/>
          </a:p>
          <a:p>
            <a:pPr indent="-158750" lvl="0" marL="22860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CA"/>
              <a:t>[TRANSITION]. Under the climate content heading you’ll see “Importance Score”. This was an indicator I used to determine how important various concepts were within each publication. Mainly I wanted to compare how publications prioritized discussions on climate, resilience, mitigation, and mine closure. To do this, I divided the number of times that a concept was mentioned by the word count of the document, and then multiplied that by 10,000. So anytime you see “Importance Score”, you can just think “mentions per every 10,000 words”.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CA"/>
              <a:t>[TRANSITION]. When I analyzed my data, I found that close to 70% of publications originated from either private reports or journal articles [TRANSITION].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CA"/>
              <a:t>In terms of authorship, the majority of authors came from academic institutions, with some notably low representation from governments.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CA"/>
              <a:t>The locations most frequently discussed in publications were British Columbia, Alberta, Ontario, Quebec, as well as some of the Northern Territories [TRANSITION]. This makes a lot of sense, as most Canadian mines are based in B.C and Ontario, while the Territories account for another 20%.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CA"/>
              <a:t>What’s interesting is when we compare the last graphic with this figure, which shows the proportion of publications which originated from a given location, compared to the number which were interested in that location.</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CA"/>
              <a:t>As you can see, certain regions like PEI or Nova Scotia, had no representation. In Quebec, we had many publications originating from this province but, relatively few which focused on the local context. Whereas the reverse is true in Alberta.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0"/>
          <p:cNvSpPr txBox="1"/>
          <p:nvPr>
            <p:ph type="ctrTitle"/>
          </p:nvPr>
        </p:nvSpPr>
        <p:spPr>
          <a:xfrm>
            <a:off x="713225" y="1148175"/>
            <a:ext cx="3851400" cy="1952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5200"/>
              <a:buNone/>
              <a:defRPr sz="45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20"/>
          <p:cNvSpPr txBox="1"/>
          <p:nvPr>
            <p:ph idx="1" type="subTitle"/>
          </p:nvPr>
        </p:nvSpPr>
        <p:spPr>
          <a:xfrm>
            <a:off x="713225" y="3672275"/>
            <a:ext cx="2336400" cy="65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5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20"/>
          <p:cNvSpPr/>
          <p:nvPr>
            <p:ph idx="2" type="pic"/>
          </p:nvPr>
        </p:nvSpPr>
        <p:spPr>
          <a:xfrm>
            <a:off x="6790400" y="539500"/>
            <a:ext cx="1658100" cy="4069200"/>
          </a:xfrm>
          <a:prstGeom prst="rect">
            <a:avLst/>
          </a:prstGeom>
          <a:noFill/>
          <a:ln>
            <a:noFill/>
          </a:ln>
        </p:spPr>
      </p:sp>
      <p:sp>
        <p:nvSpPr>
          <p:cNvPr id="12" name="Google Shape;12;p20"/>
          <p:cNvSpPr/>
          <p:nvPr>
            <p:ph idx="3" type="pic"/>
          </p:nvPr>
        </p:nvSpPr>
        <p:spPr>
          <a:xfrm>
            <a:off x="4959150" y="539500"/>
            <a:ext cx="1658100" cy="4069200"/>
          </a:xfrm>
          <a:prstGeom prst="rect">
            <a:avLst/>
          </a:prstGeom>
          <a:noFill/>
          <a:ln>
            <a:noFill/>
          </a:ln>
        </p:spPr>
      </p:sp>
      <p:sp>
        <p:nvSpPr>
          <p:cNvPr id="13" name="Google Shape;13;p20"/>
          <p:cNvSpPr/>
          <p:nvPr/>
        </p:nvSpPr>
        <p:spPr>
          <a:xfrm flipH="1">
            <a:off x="3621575" y="4340575"/>
            <a:ext cx="862325" cy="862050"/>
          </a:xfrm>
          <a:custGeom>
            <a:rect b="b" l="l" r="r" t="t"/>
            <a:pathLst>
              <a:path extrusionOk="0" h="34482" w="34493">
                <a:moveTo>
                  <a:pt x="0" y="1"/>
                </a:moveTo>
                <a:lnTo>
                  <a:pt x="0" y="13062"/>
                </a:lnTo>
                <a:cubicBezTo>
                  <a:pt x="11823" y="13086"/>
                  <a:pt x="21420" y="22682"/>
                  <a:pt x="21420" y="34481"/>
                </a:cubicBezTo>
                <a:lnTo>
                  <a:pt x="34493" y="34481"/>
                </a:lnTo>
                <a:cubicBezTo>
                  <a:pt x="34493" y="15479"/>
                  <a:pt x="19026" y="1"/>
                  <a:pt x="0" y="1"/>
                </a:cubicBez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0"/>
          <p:cNvSpPr/>
          <p:nvPr/>
        </p:nvSpPr>
        <p:spPr>
          <a:xfrm rot="5400000">
            <a:off x="713075" y="125"/>
            <a:ext cx="862325" cy="862050"/>
          </a:xfrm>
          <a:custGeom>
            <a:rect b="b" l="l" r="r" t="t"/>
            <a:pathLst>
              <a:path extrusionOk="0" h="34482" w="34493">
                <a:moveTo>
                  <a:pt x="0" y="1"/>
                </a:moveTo>
                <a:lnTo>
                  <a:pt x="0" y="13062"/>
                </a:lnTo>
                <a:cubicBezTo>
                  <a:pt x="11823" y="13086"/>
                  <a:pt x="21420" y="22682"/>
                  <a:pt x="21420" y="34481"/>
                </a:cubicBezTo>
                <a:lnTo>
                  <a:pt x="34493" y="34481"/>
                </a:lnTo>
                <a:cubicBezTo>
                  <a:pt x="34493" y="15479"/>
                  <a:pt x="19026" y="1"/>
                  <a:pt x="0" y="1"/>
                </a:cubicBez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0"/>
          <p:cNvSpPr/>
          <p:nvPr/>
        </p:nvSpPr>
        <p:spPr>
          <a:xfrm>
            <a:off x="8097788" y="-529625"/>
            <a:ext cx="1524811" cy="1523728"/>
          </a:xfrm>
          <a:custGeom>
            <a:rect b="b" l="l" r="r" t="t"/>
            <a:pathLst>
              <a:path extrusionOk="0" h="43588" w="43619">
                <a:moveTo>
                  <a:pt x="21794" y="8572"/>
                </a:moveTo>
                <a:cubicBezTo>
                  <a:pt x="29119" y="8572"/>
                  <a:pt x="35047" y="14499"/>
                  <a:pt x="35047" y="21824"/>
                </a:cubicBezTo>
                <a:cubicBezTo>
                  <a:pt x="35047" y="29180"/>
                  <a:pt x="29089" y="35107"/>
                  <a:pt x="21794" y="35107"/>
                </a:cubicBezTo>
                <a:cubicBezTo>
                  <a:pt x="14469" y="35107"/>
                  <a:pt x="8542" y="29180"/>
                  <a:pt x="8542" y="21824"/>
                </a:cubicBezTo>
                <a:cubicBezTo>
                  <a:pt x="8542" y="14499"/>
                  <a:pt x="14469" y="8572"/>
                  <a:pt x="21794" y="8572"/>
                </a:cubicBezTo>
                <a:close/>
                <a:moveTo>
                  <a:pt x="21794" y="0"/>
                </a:moveTo>
                <a:cubicBezTo>
                  <a:pt x="9757" y="0"/>
                  <a:pt x="0" y="9757"/>
                  <a:pt x="0" y="21794"/>
                </a:cubicBezTo>
                <a:cubicBezTo>
                  <a:pt x="0" y="33831"/>
                  <a:pt x="9757" y="43588"/>
                  <a:pt x="21794" y="43588"/>
                </a:cubicBezTo>
                <a:cubicBezTo>
                  <a:pt x="33831" y="43588"/>
                  <a:pt x="43618" y="33892"/>
                  <a:pt x="43618" y="21824"/>
                </a:cubicBezTo>
                <a:cubicBezTo>
                  <a:pt x="43618" y="9788"/>
                  <a:pt x="33831" y="0"/>
                  <a:pt x="21794" y="0"/>
                </a:cubicBez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16" name="Shape 16"/>
        <p:cNvGrpSpPr/>
        <p:nvPr/>
      </p:nvGrpSpPr>
      <p:grpSpPr>
        <a:xfrm>
          <a:off x="0" y="0"/>
          <a:ext cx="0" cy="0"/>
          <a:chOff x="0" y="0"/>
          <a:chExt cx="0" cy="0"/>
        </a:xfrm>
      </p:grpSpPr>
      <p:sp>
        <p:nvSpPr>
          <p:cNvPr id="17" name="Google Shape;17;p21"/>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8" name="Google Shape;18;p21"/>
          <p:cNvSpPr txBox="1"/>
          <p:nvPr>
            <p:ph idx="1" type="subTitle"/>
          </p:nvPr>
        </p:nvSpPr>
        <p:spPr>
          <a:xfrm>
            <a:off x="720025" y="1610954"/>
            <a:ext cx="7704000" cy="572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1"/>
          <p:cNvSpPr txBox="1"/>
          <p:nvPr>
            <p:ph idx="2" type="subTitle"/>
          </p:nvPr>
        </p:nvSpPr>
        <p:spPr>
          <a:xfrm>
            <a:off x="720025" y="2731127"/>
            <a:ext cx="7704000" cy="572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1"/>
          <p:cNvSpPr txBox="1"/>
          <p:nvPr>
            <p:ph idx="3" type="subTitle"/>
          </p:nvPr>
        </p:nvSpPr>
        <p:spPr>
          <a:xfrm>
            <a:off x="720025" y="3851625"/>
            <a:ext cx="7704000" cy="572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1"/>
          <p:cNvSpPr txBox="1"/>
          <p:nvPr>
            <p:ph idx="4" type="subTitle"/>
          </p:nvPr>
        </p:nvSpPr>
        <p:spPr>
          <a:xfrm>
            <a:off x="720025" y="1309259"/>
            <a:ext cx="7704000" cy="4572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Bebas Neue"/>
              <a:buNone/>
              <a:defRPr sz="2000">
                <a:latin typeface="IBM Plex Sans"/>
                <a:ea typeface="IBM Plex Sans"/>
                <a:cs typeface="IBM Plex Sans"/>
                <a:sym typeface="IBM Plex Sans"/>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 name="Google Shape;22;p21"/>
          <p:cNvSpPr txBox="1"/>
          <p:nvPr>
            <p:ph idx="5" type="subTitle"/>
          </p:nvPr>
        </p:nvSpPr>
        <p:spPr>
          <a:xfrm>
            <a:off x="720025" y="2426327"/>
            <a:ext cx="7704000" cy="4572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Bebas Neue"/>
              <a:buNone/>
              <a:defRPr sz="2000">
                <a:latin typeface="IBM Plex Sans"/>
                <a:ea typeface="IBM Plex Sans"/>
                <a:cs typeface="IBM Plex Sans"/>
                <a:sym typeface="IBM Plex Sans"/>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3" name="Google Shape;23;p21"/>
          <p:cNvSpPr txBox="1"/>
          <p:nvPr>
            <p:ph idx="6" type="subTitle"/>
          </p:nvPr>
        </p:nvSpPr>
        <p:spPr>
          <a:xfrm>
            <a:off x="720025" y="3546826"/>
            <a:ext cx="7704000" cy="4572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Bebas Neue"/>
              <a:buNone/>
              <a:defRPr sz="2000">
                <a:latin typeface="IBM Plex Sans"/>
                <a:ea typeface="IBM Plex Sans"/>
                <a:cs typeface="IBM Plex Sans"/>
                <a:sym typeface="IBM Plex Sans"/>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4" name="Google Shape;24;p21"/>
          <p:cNvSpPr/>
          <p:nvPr/>
        </p:nvSpPr>
        <p:spPr>
          <a:xfrm>
            <a:off x="8123063" y="4424325"/>
            <a:ext cx="1524811" cy="1523728"/>
          </a:xfrm>
          <a:custGeom>
            <a:rect b="b" l="l" r="r" t="t"/>
            <a:pathLst>
              <a:path extrusionOk="0" h="43588" w="43619">
                <a:moveTo>
                  <a:pt x="21794" y="8572"/>
                </a:moveTo>
                <a:cubicBezTo>
                  <a:pt x="29119" y="8572"/>
                  <a:pt x="35047" y="14499"/>
                  <a:pt x="35047" y="21824"/>
                </a:cubicBezTo>
                <a:cubicBezTo>
                  <a:pt x="35047" y="29180"/>
                  <a:pt x="29089" y="35107"/>
                  <a:pt x="21794" y="35107"/>
                </a:cubicBezTo>
                <a:cubicBezTo>
                  <a:pt x="14469" y="35107"/>
                  <a:pt x="8542" y="29180"/>
                  <a:pt x="8542" y="21824"/>
                </a:cubicBezTo>
                <a:cubicBezTo>
                  <a:pt x="8542" y="14499"/>
                  <a:pt x="14469" y="8572"/>
                  <a:pt x="21794" y="8572"/>
                </a:cubicBezTo>
                <a:close/>
                <a:moveTo>
                  <a:pt x="21794" y="0"/>
                </a:moveTo>
                <a:cubicBezTo>
                  <a:pt x="9757" y="0"/>
                  <a:pt x="0" y="9757"/>
                  <a:pt x="0" y="21794"/>
                </a:cubicBezTo>
                <a:cubicBezTo>
                  <a:pt x="0" y="33831"/>
                  <a:pt x="9757" y="43588"/>
                  <a:pt x="21794" y="43588"/>
                </a:cubicBezTo>
                <a:cubicBezTo>
                  <a:pt x="33831" y="43588"/>
                  <a:pt x="43618" y="33892"/>
                  <a:pt x="43618" y="21824"/>
                </a:cubicBezTo>
                <a:cubicBezTo>
                  <a:pt x="43618" y="9788"/>
                  <a:pt x="33831" y="0"/>
                  <a:pt x="21794" y="0"/>
                </a:cubicBez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1"/>
          <p:cNvSpPr/>
          <p:nvPr/>
        </p:nvSpPr>
        <p:spPr>
          <a:xfrm rot="-5400000">
            <a:off x="8454300" y="539638"/>
            <a:ext cx="862325" cy="862050"/>
          </a:xfrm>
          <a:custGeom>
            <a:rect b="b" l="l" r="r" t="t"/>
            <a:pathLst>
              <a:path extrusionOk="0" h="34482" w="34493">
                <a:moveTo>
                  <a:pt x="0" y="1"/>
                </a:moveTo>
                <a:lnTo>
                  <a:pt x="0" y="13062"/>
                </a:lnTo>
                <a:cubicBezTo>
                  <a:pt x="11823" y="13086"/>
                  <a:pt x="21420" y="22682"/>
                  <a:pt x="21420" y="34481"/>
                </a:cubicBezTo>
                <a:lnTo>
                  <a:pt x="34493" y="34481"/>
                </a:lnTo>
                <a:cubicBezTo>
                  <a:pt x="34493" y="15479"/>
                  <a:pt x="19026" y="1"/>
                  <a:pt x="0" y="1"/>
                </a:cubicBez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6" name="Google Shape;26;p21"/>
          <p:cNvCxnSpPr/>
          <p:nvPr/>
        </p:nvCxnSpPr>
        <p:spPr>
          <a:xfrm>
            <a:off x="726150" y="278367"/>
            <a:ext cx="7728300"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7">
    <p:spTree>
      <p:nvGrpSpPr>
        <p:cNvPr id="27" name="Shape 27"/>
        <p:cNvGrpSpPr/>
        <p:nvPr/>
      </p:nvGrpSpPr>
      <p:grpSpPr>
        <a:xfrm>
          <a:off x="0" y="0"/>
          <a:ext cx="0" cy="0"/>
          <a:chOff x="0" y="0"/>
          <a:chExt cx="0" cy="0"/>
        </a:xfrm>
      </p:grpSpPr>
      <p:sp>
        <p:nvSpPr>
          <p:cNvPr id="28" name="Google Shape;28;p22"/>
          <p:cNvSpPr/>
          <p:nvPr/>
        </p:nvSpPr>
        <p:spPr>
          <a:xfrm flipH="1">
            <a:off x="-210825" y="4340575"/>
            <a:ext cx="862325" cy="862050"/>
          </a:xfrm>
          <a:custGeom>
            <a:rect b="b" l="l" r="r" t="t"/>
            <a:pathLst>
              <a:path extrusionOk="0" h="34482" w="34493">
                <a:moveTo>
                  <a:pt x="0" y="1"/>
                </a:moveTo>
                <a:lnTo>
                  <a:pt x="0" y="13062"/>
                </a:lnTo>
                <a:cubicBezTo>
                  <a:pt x="11823" y="13086"/>
                  <a:pt x="21420" y="22682"/>
                  <a:pt x="21420" y="34481"/>
                </a:cubicBezTo>
                <a:lnTo>
                  <a:pt x="34493" y="34481"/>
                </a:lnTo>
                <a:cubicBezTo>
                  <a:pt x="34493" y="15479"/>
                  <a:pt x="19026" y="1"/>
                  <a:pt x="0" y="1"/>
                </a:cubicBez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2"/>
          <p:cNvSpPr/>
          <p:nvPr/>
        </p:nvSpPr>
        <p:spPr>
          <a:xfrm rot="5400000">
            <a:off x="4524075" y="-87275"/>
            <a:ext cx="862325" cy="862050"/>
          </a:xfrm>
          <a:custGeom>
            <a:rect b="b" l="l" r="r" t="t"/>
            <a:pathLst>
              <a:path extrusionOk="0" h="34482" w="34493">
                <a:moveTo>
                  <a:pt x="0" y="1"/>
                </a:moveTo>
                <a:lnTo>
                  <a:pt x="0" y="13062"/>
                </a:lnTo>
                <a:cubicBezTo>
                  <a:pt x="11823" y="13086"/>
                  <a:pt x="21420" y="22682"/>
                  <a:pt x="21420" y="34481"/>
                </a:cubicBezTo>
                <a:lnTo>
                  <a:pt x="34493" y="34481"/>
                </a:lnTo>
                <a:cubicBezTo>
                  <a:pt x="34493" y="15479"/>
                  <a:pt x="19026" y="1"/>
                  <a:pt x="0" y="1"/>
                </a:cubicBez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2"/>
          <p:cNvSpPr/>
          <p:nvPr/>
        </p:nvSpPr>
        <p:spPr>
          <a:xfrm>
            <a:off x="8097788" y="-529625"/>
            <a:ext cx="1524811" cy="1523728"/>
          </a:xfrm>
          <a:custGeom>
            <a:rect b="b" l="l" r="r" t="t"/>
            <a:pathLst>
              <a:path extrusionOk="0" h="43588" w="43619">
                <a:moveTo>
                  <a:pt x="21794" y="8572"/>
                </a:moveTo>
                <a:cubicBezTo>
                  <a:pt x="29119" y="8572"/>
                  <a:pt x="35047" y="14499"/>
                  <a:pt x="35047" y="21824"/>
                </a:cubicBezTo>
                <a:cubicBezTo>
                  <a:pt x="35047" y="29180"/>
                  <a:pt x="29089" y="35107"/>
                  <a:pt x="21794" y="35107"/>
                </a:cubicBezTo>
                <a:cubicBezTo>
                  <a:pt x="14469" y="35107"/>
                  <a:pt x="8542" y="29180"/>
                  <a:pt x="8542" y="21824"/>
                </a:cubicBezTo>
                <a:cubicBezTo>
                  <a:pt x="8542" y="14499"/>
                  <a:pt x="14469" y="8572"/>
                  <a:pt x="21794" y="8572"/>
                </a:cubicBezTo>
                <a:close/>
                <a:moveTo>
                  <a:pt x="21794" y="0"/>
                </a:moveTo>
                <a:cubicBezTo>
                  <a:pt x="9757" y="0"/>
                  <a:pt x="0" y="9757"/>
                  <a:pt x="0" y="21794"/>
                </a:cubicBezTo>
                <a:cubicBezTo>
                  <a:pt x="0" y="33831"/>
                  <a:pt x="9757" y="43588"/>
                  <a:pt x="21794" y="43588"/>
                </a:cubicBezTo>
                <a:cubicBezTo>
                  <a:pt x="33831" y="43588"/>
                  <a:pt x="43618" y="33892"/>
                  <a:pt x="43618" y="21824"/>
                </a:cubicBezTo>
                <a:cubicBezTo>
                  <a:pt x="43618" y="9788"/>
                  <a:pt x="33831" y="0"/>
                  <a:pt x="21794" y="0"/>
                </a:cubicBez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1" name="Shape 31"/>
        <p:cNvGrpSpPr/>
        <p:nvPr/>
      </p:nvGrpSpPr>
      <p:grpSpPr>
        <a:xfrm>
          <a:off x="0" y="0"/>
          <a:ext cx="0" cy="0"/>
          <a:chOff x="0" y="0"/>
          <a:chExt cx="0" cy="0"/>
        </a:xfrm>
      </p:grpSpPr>
      <p:sp>
        <p:nvSpPr>
          <p:cNvPr id="32" name="Google Shape;32;p23"/>
          <p:cNvSpPr txBox="1"/>
          <p:nvPr>
            <p:ph type="title"/>
          </p:nvPr>
        </p:nvSpPr>
        <p:spPr>
          <a:xfrm>
            <a:off x="720000" y="1413525"/>
            <a:ext cx="4294800" cy="209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40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3" name="Google Shape;33;p23"/>
          <p:cNvSpPr txBox="1"/>
          <p:nvPr>
            <p:ph idx="1" type="subTitle"/>
          </p:nvPr>
        </p:nvSpPr>
        <p:spPr>
          <a:xfrm>
            <a:off x="720000" y="3508800"/>
            <a:ext cx="4294800" cy="1004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4" name="Google Shape;34;p23"/>
          <p:cNvSpPr/>
          <p:nvPr/>
        </p:nvSpPr>
        <p:spPr>
          <a:xfrm flipH="1">
            <a:off x="-810788" y="-529625"/>
            <a:ext cx="1524811" cy="1523728"/>
          </a:xfrm>
          <a:custGeom>
            <a:rect b="b" l="l" r="r" t="t"/>
            <a:pathLst>
              <a:path extrusionOk="0" h="43588" w="43619">
                <a:moveTo>
                  <a:pt x="21794" y="8572"/>
                </a:moveTo>
                <a:cubicBezTo>
                  <a:pt x="29119" y="8572"/>
                  <a:pt x="35047" y="14499"/>
                  <a:pt x="35047" y="21824"/>
                </a:cubicBezTo>
                <a:cubicBezTo>
                  <a:pt x="35047" y="29180"/>
                  <a:pt x="29089" y="35107"/>
                  <a:pt x="21794" y="35107"/>
                </a:cubicBezTo>
                <a:cubicBezTo>
                  <a:pt x="14469" y="35107"/>
                  <a:pt x="8542" y="29180"/>
                  <a:pt x="8542" y="21824"/>
                </a:cubicBezTo>
                <a:cubicBezTo>
                  <a:pt x="8542" y="14499"/>
                  <a:pt x="14469" y="8572"/>
                  <a:pt x="21794" y="8572"/>
                </a:cubicBezTo>
                <a:close/>
                <a:moveTo>
                  <a:pt x="21794" y="0"/>
                </a:moveTo>
                <a:cubicBezTo>
                  <a:pt x="9757" y="0"/>
                  <a:pt x="0" y="9757"/>
                  <a:pt x="0" y="21794"/>
                </a:cubicBezTo>
                <a:cubicBezTo>
                  <a:pt x="0" y="33831"/>
                  <a:pt x="9757" y="43588"/>
                  <a:pt x="21794" y="43588"/>
                </a:cubicBezTo>
                <a:cubicBezTo>
                  <a:pt x="33831" y="43588"/>
                  <a:pt x="43618" y="33892"/>
                  <a:pt x="43618" y="21824"/>
                </a:cubicBezTo>
                <a:cubicBezTo>
                  <a:pt x="43618" y="9788"/>
                  <a:pt x="33831" y="0"/>
                  <a:pt x="21794" y="0"/>
                </a:cubicBez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3"/>
          <p:cNvSpPr/>
          <p:nvPr/>
        </p:nvSpPr>
        <p:spPr>
          <a:xfrm>
            <a:off x="3332836" y="4320425"/>
            <a:ext cx="862325" cy="862050"/>
          </a:xfrm>
          <a:custGeom>
            <a:rect b="b" l="l" r="r" t="t"/>
            <a:pathLst>
              <a:path extrusionOk="0" h="34482" w="34493">
                <a:moveTo>
                  <a:pt x="0" y="1"/>
                </a:moveTo>
                <a:lnTo>
                  <a:pt x="0" y="13062"/>
                </a:lnTo>
                <a:cubicBezTo>
                  <a:pt x="11823" y="13086"/>
                  <a:pt x="21420" y="22682"/>
                  <a:pt x="21420" y="34481"/>
                </a:cubicBezTo>
                <a:lnTo>
                  <a:pt x="34493" y="34481"/>
                </a:lnTo>
                <a:cubicBezTo>
                  <a:pt x="34493" y="15479"/>
                  <a:pt x="19026" y="1"/>
                  <a:pt x="0" y="1"/>
                </a:cubicBez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23"/>
          <p:cNvSpPr/>
          <p:nvPr/>
        </p:nvSpPr>
        <p:spPr>
          <a:xfrm flipH="1" rot="-5400000">
            <a:off x="8567661" y="1546525"/>
            <a:ext cx="862325" cy="862050"/>
          </a:xfrm>
          <a:custGeom>
            <a:rect b="b" l="l" r="r" t="t"/>
            <a:pathLst>
              <a:path extrusionOk="0" h="34482" w="34493">
                <a:moveTo>
                  <a:pt x="0" y="1"/>
                </a:moveTo>
                <a:lnTo>
                  <a:pt x="0" y="13062"/>
                </a:lnTo>
                <a:cubicBezTo>
                  <a:pt x="11823" y="13086"/>
                  <a:pt x="21420" y="22682"/>
                  <a:pt x="21420" y="34481"/>
                </a:cubicBezTo>
                <a:lnTo>
                  <a:pt x="34493" y="34481"/>
                </a:lnTo>
                <a:cubicBezTo>
                  <a:pt x="34493" y="15479"/>
                  <a:pt x="19026" y="1"/>
                  <a:pt x="0" y="1"/>
                </a:cubicBez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37" name="Shape 3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8">
    <p:spTree>
      <p:nvGrpSpPr>
        <p:cNvPr id="38" name="Shape 38"/>
        <p:cNvGrpSpPr/>
        <p:nvPr/>
      </p:nvGrpSpPr>
      <p:grpSpPr>
        <a:xfrm>
          <a:off x="0" y="0"/>
          <a:ext cx="0" cy="0"/>
          <a:chOff x="0" y="0"/>
          <a:chExt cx="0" cy="0"/>
        </a:xfrm>
      </p:grpSpPr>
      <p:cxnSp>
        <p:nvCxnSpPr>
          <p:cNvPr id="39" name="Google Shape;39;p25"/>
          <p:cNvCxnSpPr/>
          <p:nvPr/>
        </p:nvCxnSpPr>
        <p:spPr>
          <a:xfrm>
            <a:off x="726150" y="278367"/>
            <a:ext cx="7728300" cy="0"/>
          </a:xfrm>
          <a:prstGeom prst="straightConnector1">
            <a:avLst/>
          </a:prstGeom>
          <a:noFill/>
          <a:ln cap="flat" cmpd="sng" w="9525">
            <a:solidFill>
              <a:schemeClr val="dk1"/>
            </a:solidFill>
            <a:prstDash val="solid"/>
            <a:round/>
            <a:headEnd len="sm" w="sm" type="none"/>
            <a:tailEnd len="sm" w="sm" type="none"/>
          </a:ln>
        </p:spPr>
      </p:cxnSp>
      <p:sp>
        <p:nvSpPr>
          <p:cNvPr id="40" name="Google Shape;40;p25"/>
          <p:cNvSpPr/>
          <p:nvPr/>
        </p:nvSpPr>
        <p:spPr>
          <a:xfrm flipH="1" rot="5400000">
            <a:off x="-150" y="4281313"/>
            <a:ext cx="862325" cy="862050"/>
          </a:xfrm>
          <a:custGeom>
            <a:rect b="b" l="l" r="r" t="t"/>
            <a:pathLst>
              <a:path extrusionOk="0" h="34482" w="34493">
                <a:moveTo>
                  <a:pt x="0" y="1"/>
                </a:moveTo>
                <a:lnTo>
                  <a:pt x="0" y="13062"/>
                </a:lnTo>
                <a:cubicBezTo>
                  <a:pt x="11823" y="13086"/>
                  <a:pt x="21420" y="22682"/>
                  <a:pt x="21420" y="34481"/>
                </a:cubicBezTo>
                <a:lnTo>
                  <a:pt x="34493" y="34481"/>
                </a:lnTo>
                <a:cubicBezTo>
                  <a:pt x="34493" y="15479"/>
                  <a:pt x="19026" y="1"/>
                  <a:pt x="0" y="1"/>
                </a:cubicBez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5"/>
          <p:cNvSpPr/>
          <p:nvPr/>
        </p:nvSpPr>
        <p:spPr>
          <a:xfrm rot="-5400000">
            <a:off x="8281800" y="3898938"/>
            <a:ext cx="862325" cy="862050"/>
          </a:xfrm>
          <a:custGeom>
            <a:rect b="b" l="l" r="r" t="t"/>
            <a:pathLst>
              <a:path extrusionOk="0" h="34482" w="34493">
                <a:moveTo>
                  <a:pt x="0" y="1"/>
                </a:moveTo>
                <a:lnTo>
                  <a:pt x="0" y="13062"/>
                </a:lnTo>
                <a:cubicBezTo>
                  <a:pt x="11823" y="13086"/>
                  <a:pt x="21420" y="22682"/>
                  <a:pt x="21420" y="34481"/>
                </a:cubicBezTo>
                <a:lnTo>
                  <a:pt x="34493" y="34481"/>
                </a:lnTo>
                <a:cubicBezTo>
                  <a:pt x="34493" y="15479"/>
                  <a:pt x="19026" y="1"/>
                  <a:pt x="0" y="1"/>
                </a:cubicBez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IBM Plex Sans"/>
              <a:buNone/>
              <a:defRPr b="0" i="0" sz="3000" u="none" cap="none" strike="noStrike">
                <a:solidFill>
                  <a:schemeClr val="dk1"/>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3000"/>
              <a:buFont typeface="IBM Plex Sans"/>
              <a:buNone/>
              <a:defRPr b="0" i="0" sz="3000" u="none" cap="none" strike="noStrike">
                <a:solidFill>
                  <a:schemeClr val="dk1"/>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3000"/>
              <a:buFont typeface="IBM Plex Sans"/>
              <a:buNone/>
              <a:defRPr b="0" i="0" sz="3000" u="none" cap="none" strike="noStrike">
                <a:solidFill>
                  <a:schemeClr val="dk1"/>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3000"/>
              <a:buFont typeface="IBM Plex Sans"/>
              <a:buNone/>
              <a:defRPr b="0" i="0" sz="3000" u="none" cap="none" strike="noStrike">
                <a:solidFill>
                  <a:schemeClr val="dk1"/>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3000"/>
              <a:buFont typeface="IBM Plex Sans"/>
              <a:buNone/>
              <a:defRPr b="0" i="0" sz="3000" u="none" cap="none" strike="noStrike">
                <a:solidFill>
                  <a:schemeClr val="dk1"/>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3000"/>
              <a:buFont typeface="IBM Plex Sans"/>
              <a:buNone/>
              <a:defRPr b="0" i="0" sz="3000" u="none" cap="none" strike="noStrike">
                <a:solidFill>
                  <a:schemeClr val="dk1"/>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3000"/>
              <a:buFont typeface="IBM Plex Sans"/>
              <a:buNone/>
              <a:defRPr b="0" i="0" sz="3000" u="none" cap="none" strike="noStrike">
                <a:solidFill>
                  <a:schemeClr val="dk1"/>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3000"/>
              <a:buFont typeface="IBM Plex Sans"/>
              <a:buNone/>
              <a:defRPr b="0" i="0" sz="3000" u="none" cap="none" strike="noStrike">
                <a:solidFill>
                  <a:schemeClr val="dk1"/>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3000"/>
              <a:buFont typeface="IBM Plex Sans"/>
              <a:buNone/>
              <a:defRPr b="0" i="0" sz="3000" u="none" cap="none" strike="noStrike">
                <a:solidFill>
                  <a:schemeClr val="dk1"/>
                </a:solidFill>
                <a:latin typeface="IBM Plex Sans"/>
                <a:ea typeface="IBM Plex Sans"/>
                <a:cs typeface="IBM Plex Sans"/>
                <a:sym typeface="IBM Plex Sans"/>
              </a:defRPr>
            </a:lvl9pPr>
          </a:lstStyle>
          <a:p/>
        </p:txBody>
      </p:sp>
      <p:sp>
        <p:nvSpPr>
          <p:cNvPr id="7" name="Google Shape;7;p19"/>
          <p:cNvSpPr txBox="1"/>
          <p:nvPr>
            <p:ph idx="1" type="body"/>
          </p:nvPr>
        </p:nvSpPr>
        <p:spPr>
          <a:xfrm>
            <a:off x="713400" y="1152475"/>
            <a:ext cx="77175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1"/>
              </a:buClr>
              <a:buSzPts val="1400"/>
              <a:buFont typeface="Mulish"/>
              <a:buChar char="●"/>
              <a:defRPr b="0" i="0" sz="1400" u="none" cap="none" strike="noStrike">
                <a:solidFill>
                  <a:schemeClr val="dk1"/>
                </a:solidFill>
                <a:latin typeface="Mulish"/>
                <a:ea typeface="Mulish"/>
                <a:cs typeface="Mulish"/>
                <a:sym typeface="Mulish"/>
              </a:defRPr>
            </a:lvl1pPr>
            <a:lvl2pPr indent="-317500" lvl="1" marL="914400" marR="0" rtl="0" algn="l">
              <a:lnSpc>
                <a:spcPct val="115000"/>
              </a:lnSpc>
              <a:spcBef>
                <a:spcPts val="0"/>
              </a:spcBef>
              <a:spcAft>
                <a:spcPts val="0"/>
              </a:spcAft>
              <a:buClr>
                <a:schemeClr val="dk1"/>
              </a:buClr>
              <a:buSzPts val="1400"/>
              <a:buFont typeface="Mulish"/>
              <a:buChar char="○"/>
              <a:defRPr b="0" i="0" sz="1400" u="none" cap="none" strike="noStrike">
                <a:solidFill>
                  <a:schemeClr val="dk1"/>
                </a:solidFill>
                <a:latin typeface="Mulish"/>
                <a:ea typeface="Mulish"/>
                <a:cs typeface="Mulish"/>
                <a:sym typeface="Mulish"/>
              </a:defRPr>
            </a:lvl2pPr>
            <a:lvl3pPr indent="-317500" lvl="2" marL="1371600" marR="0" rtl="0" algn="l">
              <a:lnSpc>
                <a:spcPct val="115000"/>
              </a:lnSpc>
              <a:spcBef>
                <a:spcPts val="0"/>
              </a:spcBef>
              <a:spcAft>
                <a:spcPts val="0"/>
              </a:spcAft>
              <a:buClr>
                <a:schemeClr val="dk1"/>
              </a:buClr>
              <a:buSzPts val="1400"/>
              <a:buFont typeface="Mulish"/>
              <a:buChar char="■"/>
              <a:defRPr b="0" i="0" sz="1400" u="none" cap="none" strike="noStrike">
                <a:solidFill>
                  <a:schemeClr val="dk1"/>
                </a:solidFill>
                <a:latin typeface="Mulish"/>
                <a:ea typeface="Mulish"/>
                <a:cs typeface="Mulish"/>
                <a:sym typeface="Mulish"/>
              </a:defRPr>
            </a:lvl3pPr>
            <a:lvl4pPr indent="-317500" lvl="3" marL="1828800" marR="0" rtl="0" algn="l">
              <a:lnSpc>
                <a:spcPct val="115000"/>
              </a:lnSpc>
              <a:spcBef>
                <a:spcPts val="0"/>
              </a:spcBef>
              <a:spcAft>
                <a:spcPts val="0"/>
              </a:spcAft>
              <a:buClr>
                <a:schemeClr val="dk1"/>
              </a:buClr>
              <a:buSzPts val="1400"/>
              <a:buFont typeface="Mulish"/>
              <a:buChar char="●"/>
              <a:defRPr b="0" i="0" sz="1400" u="none" cap="none" strike="noStrike">
                <a:solidFill>
                  <a:schemeClr val="dk1"/>
                </a:solidFill>
                <a:latin typeface="Mulish"/>
                <a:ea typeface="Mulish"/>
                <a:cs typeface="Mulish"/>
                <a:sym typeface="Mulish"/>
              </a:defRPr>
            </a:lvl4pPr>
            <a:lvl5pPr indent="-317500" lvl="4" marL="2286000" marR="0" rtl="0" algn="l">
              <a:lnSpc>
                <a:spcPct val="115000"/>
              </a:lnSpc>
              <a:spcBef>
                <a:spcPts val="0"/>
              </a:spcBef>
              <a:spcAft>
                <a:spcPts val="0"/>
              </a:spcAft>
              <a:buClr>
                <a:schemeClr val="dk1"/>
              </a:buClr>
              <a:buSzPts val="1400"/>
              <a:buFont typeface="Mulish"/>
              <a:buChar char="○"/>
              <a:defRPr b="0" i="0" sz="1400" u="none" cap="none" strike="noStrike">
                <a:solidFill>
                  <a:schemeClr val="dk1"/>
                </a:solidFill>
                <a:latin typeface="Mulish"/>
                <a:ea typeface="Mulish"/>
                <a:cs typeface="Mulish"/>
                <a:sym typeface="Mulish"/>
              </a:defRPr>
            </a:lvl5pPr>
            <a:lvl6pPr indent="-317500" lvl="5" marL="2743200" marR="0" rtl="0" algn="l">
              <a:lnSpc>
                <a:spcPct val="115000"/>
              </a:lnSpc>
              <a:spcBef>
                <a:spcPts val="0"/>
              </a:spcBef>
              <a:spcAft>
                <a:spcPts val="0"/>
              </a:spcAft>
              <a:buClr>
                <a:schemeClr val="dk1"/>
              </a:buClr>
              <a:buSzPts val="1400"/>
              <a:buFont typeface="Mulish"/>
              <a:buChar char="■"/>
              <a:defRPr b="0" i="0" sz="1400" u="none" cap="none" strike="noStrike">
                <a:solidFill>
                  <a:schemeClr val="dk1"/>
                </a:solidFill>
                <a:latin typeface="Mulish"/>
                <a:ea typeface="Mulish"/>
                <a:cs typeface="Mulish"/>
                <a:sym typeface="Mulish"/>
              </a:defRPr>
            </a:lvl6pPr>
            <a:lvl7pPr indent="-317500" lvl="6" marL="3200400" marR="0" rtl="0" algn="l">
              <a:lnSpc>
                <a:spcPct val="115000"/>
              </a:lnSpc>
              <a:spcBef>
                <a:spcPts val="0"/>
              </a:spcBef>
              <a:spcAft>
                <a:spcPts val="0"/>
              </a:spcAft>
              <a:buClr>
                <a:schemeClr val="dk1"/>
              </a:buClr>
              <a:buSzPts val="1400"/>
              <a:buFont typeface="Mulish"/>
              <a:buChar char="●"/>
              <a:defRPr b="0" i="0" sz="1400" u="none" cap="none" strike="noStrike">
                <a:solidFill>
                  <a:schemeClr val="dk1"/>
                </a:solidFill>
                <a:latin typeface="Mulish"/>
                <a:ea typeface="Mulish"/>
                <a:cs typeface="Mulish"/>
                <a:sym typeface="Mulish"/>
              </a:defRPr>
            </a:lvl7pPr>
            <a:lvl8pPr indent="-317500" lvl="7" marL="3657600" marR="0" rtl="0" algn="l">
              <a:lnSpc>
                <a:spcPct val="115000"/>
              </a:lnSpc>
              <a:spcBef>
                <a:spcPts val="0"/>
              </a:spcBef>
              <a:spcAft>
                <a:spcPts val="0"/>
              </a:spcAft>
              <a:buClr>
                <a:schemeClr val="dk1"/>
              </a:buClr>
              <a:buSzPts val="1400"/>
              <a:buFont typeface="Mulish"/>
              <a:buChar char="○"/>
              <a:defRPr b="0" i="0" sz="1400" u="none" cap="none" strike="noStrike">
                <a:solidFill>
                  <a:schemeClr val="dk1"/>
                </a:solidFill>
                <a:latin typeface="Mulish"/>
                <a:ea typeface="Mulish"/>
                <a:cs typeface="Mulish"/>
                <a:sym typeface="Mulish"/>
              </a:defRPr>
            </a:lvl8pPr>
            <a:lvl9pPr indent="-317500" lvl="8" marL="4114800" marR="0" rtl="0" algn="l">
              <a:lnSpc>
                <a:spcPct val="115000"/>
              </a:lnSpc>
              <a:spcBef>
                <a:spcPts val="0"/>
              </a:spcBef>
              <a:spcAft>
                <a:spcPts val="0"/>
              </a:spcAft>
              <a:buClr>
                <a:schemeClr val="dk1"/>
              </a:buClr>
              <a:buSzPts val="1400"/>
              <a:buFont typeface="Mulish"/>
              <a:buChar char="■"/>
              <a:defRPr b="0" i="0" sz="1400" u="none" cap="none" strike="noStrike">
                <a:solidFill>
                  <a:schemeClr val="dk1"/>
                </a:solidFill>
                <a:latin typeface="Mulish"/>
                <a:ea typeface="Mulish"/>
                <a:cs typeface="Mulish"/>
                <a:sym typeface="Mulish"/>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cxnSp>
        <p:nvCxnSpPr>
          <p:cNvPr id="46" name="Google Shape;46;p1"/>
          <p:cNvCxnSpPr/>
          <p:nvPr/>
        </p:nvCxnSpPr>
        <p:spPr>
          <a:xfrm>
            <a:off x="472965" y="3354894"/>
            <a:ext cx="8198069" cy="0"/>
          </a:xfrm>
          <a:prstGeom prst="straightConnector1">
            <a:avLst/>
          </a:prstGeom>
          <a:noFill/>
          <a:ln cap="flat" cmpd="sng" w="9525">
            <a:solidFill>
              <a:schemeClr val="dk1"/>
            </a:solidFill>
            <a:prstDash val="solid"/>
            <a:round/>
            <a:headEnd len="sm" w="sm" type="none"/>
            <a:tailEnd len="sm" w="sm" type="none"/>
          </a:ln>
        </p:spPr>
      </p:cxnSp>
      <p:sp>
        <p:nvSpPr>
          <p:cNvPr id="47" name="Google Shape;47;p1"/>
          <p:cNvSpPr txBox="1"/>
          <p:nvPr>
            <p:ph type="ctrTitle"/>
          </p:nvPr>
        </p:nvSpPr>
        <p:spPr>
          <a:xfrm>
            <a:off x="362473" y="1187951"/>
            <a:ext cx="8308561" cy="1952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CA" sz="1500"/>
              <a:t>A Systematic Review of:</a:t>
            </a:r>
            <a:br>
              <a:rPr lang="en-CA" sz="1500"/>
            </a:br>
            <a:br>
              <a:rPr lang="en-CA" sz="2000"/>
            </a:br>
            <a:r>
              <a:rPr b="1" lang="en-CA" sz="2800"/>
              <a:t>Post-Closure Climate Adaptation in the Canadian Mining Sector</a:t>
            </a:r>
            <a:endParaRPr/>
          </a:p>
        </p:txBody>
      </p:sp>
      <p:sp>
        <p:nvSpPr>
          <p:cNvPr id="48" name="Google Shape;48;p1"/>
          <p:cNvSpPr txBox="1"/>
          <p:nvPr>
            <p:ph idx="1" type="subTitle"/>
          </p:nvPr>
        </p:nvSpPr>
        <p:spPr>
          <a:xfrm>
            <a:off x="362606" y="3530385"/>
            <a:ext cx="3980793" cy="65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solidFill>
                  <a:schemeClr val="dk1"/>
                </a:solidFill>
              </a:rPr>
              <a:t>Presented by: Trennon Wint</a:t>
            </a:r>
            <a:endParaRPr/>
          </a:p>
          <a:p>
            <a:pPr indent="0" lvl="0" marL="0" rtl="0" algn="l">
              <a:lnSpc>
                <a:spcPct val="100000"/>
              </a:lnSpc>
              <a:spcBef>
                <a:spcPts val="0"/>
              </a:spcBef>
              <a:spcAft>
                <a:spcPts val="0"/>
              </a:spcAft>
              <a:buSzPts val="1400"/>
              <a:buNone/>
            </a:pPr>
            <a:r>
              <a:t/>
            </a:r>
            <a:endParaRPr i="1" sz="1000"/>
          </a:p>
          <a:p>
            <a:pPr indent="0" lvl="0" marL="0" rtl="0" algn="l">
              <a:lnSpc>
                <a:spcPct val="100000"/>
              </a:lnSpc>
              <a:spcBef>
                <a:spcPts val="0"/>
              </a:spcBef>
              <a:spcAft>
                <a:spcPts val="0"/>
              </a:spcAft>
              <a:buSzPts val="1400"/>
              <a:buNone/>
            </a:pPr>
            <a:r>
              <a:rPr i="1" lang="en-CA" sz="1000"/>
              <a:t>RPD*6250: Foundations in Planning Practice</a:t>
            </a:r>
            <a:endParaRPr/>
          </a:p>
          <a:p>
            <a:pPr indent="0" lvl="0" marL="0" rtl="0" algn="l">
              <a:lnSpc>
                <a:spcPct val="100000"/>
              </a:lnSpc>
              <a:spcBef>
                <a:spcPts val="0"/>
              </a:spcBef>
              <a:spcAft>
                <a:spcPts val="0"/>
              </a:spcAft>
              <a:buSzPts val="1400"/>
              <a:buNone/>
            </a:pPr>
            <a:r>
              <a:rPr i="1" lang="en-CA" sz="1000">
                <a:solidFill>
                  <a:schemeClr val="dk1"/>
                </a:solidFill>
              </a:rPr>
              <a:t>November 18</a:t>
            </a:r>
            <a:r>
              <a:rPr baseline="30000" i="1" lang="en-CA" sz="1000">
                <a:solidFill>
                  <a:schemeClr val="dk1"/>
                </a:solidFill>
              </a:rPr>
              <a:t>th</a:t>
            </a:r>
            <a:r>
              <a:rPr i="1" lang="en-CA" sz="1000">
                <a:solidFill>
                  <a:schemeClr val="dk1"/>
                </a:solidFill>
              </a:rPr>
              <a:t>,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A graph of different colored objects&#10;&#10;Description automatically generated with medium confidence" id="136" name="Google Shape;136;p10"/>
          <p:cNvPicPr preferRelativeResize="0"/>
          <p:nvPr/>
        </p:nvPicPr>
        <p:blipFill rotWithShape="1">
          <a:blip r:embed="rId3">
            <a:alphaModFix/>
          </a:blip>
          <a:srcRect b="0" l="0" r="0" t="0"/>
          <a:stretch/>
        </p:blipFill>
        <p:spPr>
          <a:xfrm>
            <a:off x="620011" y="180222"/>
            <a:ext cx="7903978" cy="4783055"/>
          </a:xfrm>
          <a:prstGeom prst="rect">
            <a:avLst/>
          </a:prstGeom>
          <a:noFill/>
          <a:ln>
            <a:noFill/>
          </a:ln>
        </p:spPr>
      </p:pic>
      <p:sp>
        <p:nvSpPr>
          <p:cNvPr id="137" name="Google Shape;137;p10"/>
          <p:cNvSpPr txBox="1"/>
          <p:nvPr/>
        </p:nvSpPr>
        <p:spPr>
          <a:xfrm>
            <a:off x="1307805" y="892729"/>
            <a:ext cx="4157330" cy="457200"/>
          </a:xfrm>
          <a:prstGeom prst="rect">
            <a:avLst/>
          </a:prstGeom>
          <a:noFill/>
          <a:ln>
            <a:noFill/>
          </a:ln>
          <a:effectLst>
            <a:outerShdw blurRad="50800" rotWithShape="0" algn="tl" dir="2700000" dist="38100">
              <a:schemeClr val="dk2">
                <a:alpha val="20000"/>
              </a:schemeClr>
            </a:outerShdw>
          </a:effectLst>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chemeClr val="dk1"/>
              </a:buClr>
              <a:buSzPts val="2400"/>
              <a:buFont typeface="Bebas Neue"/>
              <a:buNone/>
            </a:pPr>
            <a:r>
              <a:rPr b="1" i="0" lang="en-CA" sz="1800" u="none" cap="none" strike="noStrike">
                <a:solidFill>
                  <a:srgbClr val="384622"/>
                </a:solidFill>
                <a:latin typeface="IBM Plex Sans"/>
                <a:ea typeface="IBM Plex Sans"/>
                <a:cs typeface="IBM Plex Sans"/>
                <a:sym typeface="IBM Plex Sans"/>
              </a:rPr>
              <a:t>Results: Climate Content</a:t>
            </a:r>
            <a:endParaRPr/>
          </a:p>
        </p:txBody>
      </p:sp>
      <p:sp>
        <p:nvSpPr>
          <p:cNvPr id="138" name="Google Shape;138;p10"/>
          <p:cNvSpPr txBox="1"/>
          <p:nvPr/>
        </p:nvSpPr>
        <p:spPr>
          <a:xfrm>
            <a:off x="1578935" y="1196040"/>
            <a:ext cx="361507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CA" sz="1400" u="none" cap="none" strike="noStrike">
                <a:solidFill>
                  <a:srgbClr val="384622"/>
                </a:solidFill>
                <a:latin typeface="Mulish"/>
                <a:ea typeface="Mulish"/>
                <a:cs typeface="Mulish"/>
                <a:sym typeface="Mulish"/>
              </a:rPr>
              <a:t>How important are the following concepts?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A screenshot of a computer screen&#10;&#10;Description automatically generated" id="143" name="Google Shape;143;p11"/>
          <p:cNvPicPr preferRelativeResize="0"/>
          <p:nvPr/>
        </p:nvPicPr>
        <p:blipFill rotWithShape="1">
          <a:blip r:embed="rId3">
            <a:alphaModFix/>
          </a:blip>
          <a:srcRect b="0" l="0" r="0" t="0"/>
          <a:stretch/>
        </p:blipFill>
        <p:spPr>
          <a:xfrm>
            <a:off x="1061897" y="293262"/>
            <a:ext cx="7020206" cy="2278488"/>
          </a:xfrm>
          <a:prstGeom prst="rect">
            <a:avLst/>
          </a:prstGeom>
          <a:noFill/>
          <a:ln>
            <a:noFill/>
          </a:ln>
          <a:effectLst>
            <a:outerShdw blurRad="50800" rotWithShape="0" algn="tl" dir="2700000" dist="38100">
              <a:srgbClr val="000000">
                <a:alpha val="40000"/>
              </a:srgbClr>
            </a:outerShdw>
          </a:effectLst>
        </p:spPr>
      </p:pic>
      <p:pic>
        <p:nvPicPr>
          <p:cNvPr descr="A close-up of a score&#10;&#10;Description automatically generated" id="144" name="Google Shape;144;p11"/>
          <p:cNvPicPr preferRelativeResize="0"/>
          <p:nvPr/>
        </p:nvPicPr>
        <p:blipFill rotWithShape="1">
          <a:blip r:embed="rId4">
            <a:alphaModFix/>
          </a:blip>
          <a:srcRect b="0" l="0" r="0" t="0"/>
          <a:stretch/>
        </p:blipFill>
        <p:spPr>
          <a:xfrm>
            <a:off x="1061897" y="2891049"/>
            <a:ext cx="7053423" cy="1829807"/>
          </a:xfrm>
          <a:prstGeom prst="rect">
            <a:avLst/>
          </a:prstGeom>
          <a:noFill/>
          <a:ln>
            <a:noFill/>
          </a:ln>
          <a:effectLst>
            <a:outerShdw blurRad="50800" rotWithShape="0" algn="tl" dir="2700000" dist="38100">
              <a:srgbClr val="000000">
                <a:alpha val="40000"/>
              </a:srgbClr>
            </a:outerShdw>
          </a:effectLst>
        </p:spPr>
      </p:pic>
      <p:sp>
        <p:nvSpPr>
          <p:cNvPr id="145" name="Google Shape;145;p11"/>
          <p:cNvSpPr/>
          <p:nvPr/>
        </p:nvSpPr>
        <p:spPr>
          <a:xfrm>
            <a:off x="1190625" y="476250"/>
            <a:ext cx="1238250" cy="200025"/>
          </a:xfrm>
          <a:prstGeom prst="rect">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6" name="Google Shape;146;p11"/>
          <p:cNvSpPr txBox="1"/>
          <p:nvPr/>
        </p:nvSpPr>
        <p:spPr>
          <a:xfrm>
            <a:off x="1190625" y="422373"/>
            <a:ext cx="123825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CA" sz="1400" u="none" cap="none" strike="noStrike">
                <a:solidFill>
                  <a:schemeClr val="dk2"/>
                </a:solidFill>
                <a:latin typeface="Arial"/>
                <a:ea typeface="Arial"/>
                <a:cs typeface="Arial"/>
                <a:sym typeface="Arial"/>
              </a:rPr>
              <a:t>Source Type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descr="A graph of a number of years&#10;&#10;Description automatically generated with medium confidence" id="151" name="Google Shape;151;p12"/>
          <p:cNvPicPr preferRelativeResize="0"/>
          <p:nvPr/>
        </p:nvPicPr>
        <p:blipFill rotWithShape="1">
          <a:blip r:embed="rId3">
            <a:alphaModFix/>
          </a:blip>
          <a:srcRect b="0" l="0" r="0" t="0"/>
          <a:stretch/>
        </p:blipFill>
        <p:spPr>
          <a:xfrm>
            <a:off x="299941" y="194638"/>
            <a:ext cx="8556980" cy="4754223"/>
          </a:xfrm>
          <a:prstGeom prst="rect">
            <a:avLst/>
          </a:prstGeom>
          <a:noFill/>
          <a:ln>
            <a:noFill/>
          </a:ln>
        </p:spPr>
      </p:pic>
      <p:sp>
        <p:nvSpPr>
          <p:cNvPr id="152" name="Google Shape;152;p12"/>
          <p:cNvSpPr txBox="1"/>
          <p:nvPr/>
        </p:nvSpPr>
        <p:spPr>
          <a:xfrm>
            <a:off x="552893" y="509955"/>
            <a:ext cx="4157330" cy="457200"/>
          </a:xfrm>
          <a:prstGeom prst="rect">
            <a:avLst/>
          </a:prstGeom>
          <a:noFill/>
          <a:ln>
            <a:noFill/>
          </a:ln>
          <a:effectLst>
            <a:outerShdw blurRad="50800" rotWithShape="0" algn="tl" dir="2700000" dist="38100">
              <a:schemeClr val="dk2">
                <a:alpha val="20000"/>
              </a:schemeClr>
            </a:outerShdw>
          </a:effectLst>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chemeClr val="dk1"/>
              </a:buClr>
              <a:buSzPts val="2400"/>
              <a:buFont typeface="Bebas Neue"/>
              <a:buNone/>
            </a:pPr>
            <a:r>
              <a:rPr b="1" i="0" lang="en-CA" sz="1800" u="none" cap="none" strike="noStrike">
                <a:solidFill>
                  <a:srgbClr val="384622"/>
                </a:solidFill>
                <a:latin typeface="IBM Plex Sans"/>
                <a:ea typeface="IBM Plex Sans"/>
                <a:cs typeface="IBM Plex Sans"/>
                <a:sym typeface="IBM Plex Sans"/>
              </a:rPr>
              <a:t>Results: Climate Content</a:t>
            </a:r>
            <a:endParaRPr/>
          </a:p>
        </p:txBody>
      </p:sp>
      <p:sp>
        <p:nvSpPr>
          <p:cNvPr id="153" name="Google Shape;153;p12"/>
          <p:cNvSpPr txBox="1"/>
          <p:nvPr/>
        </p:nvSpPr>
        <p:spPr>
          <a:xfrm>
            <a:off x="1084522" y="813266"/>
            <a:ext cx="3147237"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CA" sz="1400" u="none" cap="none" strike="noStrike">
                <a:solidFill>
                  <a:srgbClr val="384622"/>
                </a:solidFill>
                <a:latin typeface="Mulish"/>
                <a:ea typeface="Mulish"/>
                <a:cs typeface="Mulish"/>
                <a:sym typeface="Mulish"/>
              </a:rPr>
              <a:t>How has dialogue changed over time?</a:t>
            </a:r>
            <a:endParaRPr/>
          </a:p>
        </p:txBody>
      </p:sp>
      <p:sp>
        <p:nvSpPr>
          <p:cNvPr id="154" name="Google Shape;154;p12"/>
          <p:cNvSpPr txBox="1"/>
          <p:nvPr/>
        </p:nvSpPr>
        <p:spPr>
          <a:xfrm>
            <a:off x="7251404" y="2997052"/>
            <a:ext cx="118375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CA" sz="1400" u="none" cap="none" strike="noStrike">
                <a:solidFill>
                  <a:srgbClr val="A0522C"/>
                </a:solidFill>
                <a:latin typeface="Mulish"/>
                <a:ea typeface="Mulish"/>
                <a:cs typeface="Mulish"/>
                <a:sym typeface="Mulish"/>
              </a:rPr>
              <a:t>p = 0.4267</a:t>
            </a:r>
            <a:endParaRPr/>
          </a:p>
        </p:txBody>
      </p:sp>
      <p:sp>
        <p:nvSpPr>
          <p:cNvPr id="155" name="Google Shape;155;p12"/>
          <p:cNvSpPr txBox="1"/>
          <p:nvPr/>
        </p:nvSpPr>
        <p:spPr>
          <a:xfrm>
            <a:off x="7488865" y="3972956"/>
            <a:ext cx="118375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CA" sz="1400" u="none" cap="none" strike="noStrike">
                <a:solidFill>
                  <a:srgbClr val="6AA66A"/>
                </a:solidFill>
                <a:latin typeface="Mulish"/>
                <a:ea typeface="Mulish"/>
                <a:cs typeface="Mulish"/>
                <a:sym typeface="Mulish"/>
              </a:rPr>
              <a:t>p = 0.6585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descr="A graph with green dots&#10;&#10;Description automatically generated" id="160" name="Google Shape;160;p13"/>
          <p:cNvPicPr preferRelativeResize="0"/>
          <p:nvPr/>
        </p:nvPicPr>
        <p:blipFill rotWithShape="1">
          <a:blip r:embed="rId3">
            <a:alphaModFix/>
          </a:blip>
          <a:srcRect b="0" l="0" r="0" t="0"/>
          <a:stretch/>
        </p:blipFill>
        <p:spPr>
          <a:xfrm>
            <a:off x="299941" y="194638"/>
            <a:ext cx="8544118" cy="4754223"/>
          </a:xfrm>
          <a:prstGeom prst="rect">
            <a:avLst/>
          </a:prstGeom>
          <a:noFill/>
          <a:ln>
            <a:noFill/>
          </a:ln>
        </p:spPr>
      </p:pic>
      <p:sp>
        <p:nvSpPr>
          <p:cNvPr id="161" name="Google Shape;161;p13"/>
          <p:cNvSpPr txBox="1"/>
          <p:nvPr/>
        </p:nvSpPr>
        <p:spPr>
          <a:xfrm>
            <a:off x="1549519" y="584665"/>
            <a:ext cx="4157330" cy="457200"/>
          </a:xfrm>
          <a:prstGeom prst="rect">
            <a:avLst/>
          </a:prstGeom>
          <a:noFill/>
          <a:ln>
            <a:noFill/>
          </a:ln>
          <a:effectLst>
            <a:outerShdw blurRad="50800" rotWithShape="0" algn="tl" dir="2700000" dist="38100">
              <a:schemeClr val="dk2">
                <a:alpha val="20000"/>
              </a:schemeClr>
            </a:outerShdw>
          </a:effectLst>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chemeClr val="dk1"/>
              </a:buClr>
              <a:buSzPts val="2400"/>
              <a:buFont typeface="Bebas Neue"/>
              <a:buNone/>
            </a:pPr>
            <a:r>
              <a:rPr b="1" i="0" lang="en-CA" sz="1800" u="none" cap="none" strike="noStrike">
                <a:solidFill>
                  <a:srgbClr val="384622"/>
                </a:solidFill>
                <a:latin typeface="IBM Plex Sans"/>
                <a:ea typeface="IBM Plex Sans"/>
                <a:cs typeface="IBM Plex Sans"/>
                <a:sym typeface="IBM Plex Sans"/>
              </a:rPr>
              <a:t>Results: Climate Content</a:t>
            </a:r>
            <a:endParaRPr/>
          </a:p>
        </p:txBody>
      </p:sp>
      <p:sp>
        <p:nvSpPr>
          <p:cNvPr id="162" name="Google Shape;162;p13"/>
          <p:cNvSpPr txBox="1"/>
          <p:nvPr/>
        </p:nvSpPr>
        <p:spPr>
          <a:xfrm>
            <a:off x="2054565" y="959097"/>
            <a:ext cx="3147237"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CA" sz="1400" u="none" cap="none" strike="noStrike">
                <a:solidFill>
                  <a:srgbClr val="384622"/>
                </a:solidFill>
                <a:latin typeface="Mulish"/>
                <a:ea typeface="Mulish"/>
                <a:cs typeface="Mulish"/>
                <a:sym typeface="Mulish"/>
              </a:rPr>
              <a:t>Are we having the right discussion?</a:t>
            </a:r>
            <a:endParaRPr/>
          </a:p>
        </p:txBody>
      </p:sp>
      <p:sp>
        <p:nvSpPr>
          <p:cNvPr id="163" name="Google Shape;163;p13"/>
          <p:cNvSpPr/>
          <p:nvPr/>
        </p:nvSpPr>
        <p:spPr>
          <a:xfrm>
            <a:off x="579239" y="3244046"/>
            <a:ext cx="1940560" cy="1544320"/>
          </a:xfrm>
          <a:prstGeom prst="ellipse">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4" name="Google Shape;164;p13"/>
          <p:cNvSpPr/>
          <p:nvPr/>
        </p:nvSpPr>
        <p:spPr>
          <a:xfrm>
            <a:off x="579239" y="194638"/>
            <a:ext cx="1495816" cy="2493815"/>
          </a:xfrm>
          <a:prstGeom prst="ellipse">
            <a:avLst/>
          </a:prstGeom>
          <a:noFill/>
          <a:ln cap="flat" cmpd="sng" w="762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5" name="Google Shape;165;p13"/>
          <p:cNvSpPr/>
          <p:nvPr/>
        </p:nvSpPr>
        <p:spPr>
          <a:xfrm>
            <a:off x="6756519" y="3570901"/>
            <a:ext cx="1940560" cy="890610"/>
          </a:xfrm>
          <a:prstGeom prst="ellipse">
            <a:avLst/>
          </a:prstGeom>
          <a:noFill/>
          <a:ln cap="flat" cmpd="sng" w="762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6" name="Google Shape;166;p13"/>
          <p:cNvSpPr/>
          <p:nvPr/>
        </p:nvSpPr>
        <p:spPr>
          <a:xfrm>
            <a:off x="5781040" y="386081"/>
            <a:ext cx="2560320" cy="2046090"/>
          </a:xfrm>
          <a:prstGeom prst="ellipse">
            <a:avLst/>
          </a:prstGeom>
          <a:noFill/>
          <a:ln cap="flat" cmpd="sng" w="76200">
            <a:solidFill>
              <a:srgbClr val="323B2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4"/>
          <p:cNvSpPr txBox="1"/>
          <p:nvPr/>
        </p:nvSpPr>
        <p:spPr>
          <a:xfrm>
            <a:off x="1084522" y="813266"/>
            <a:ext cx="3147237"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CA" sz="1400" u="none" cap="none" strike="noStrike">
                <a:solidFill>
                  <a:srgbClr val="384622"/>
                </a:solidFill>
                <a:latin typeface="Mulish"/>
                <a:ea typeface="Mulish"/>
                <a:cs typeface="Mulish"/>
                <a:sym typeface="Mulish"/>
              </a:rPr>
              <a:t>How has dialogue changed over time?</a:t>
            </a:r>
            <a:endParaRPr/>
          </a:p>
        </p:txBody>
      </p:sp>
      <p:pic>
        <p:nvPicPr>
          <p:cNvPr descr="Words in green and white&#10;&#10;Description automatically generated" id="172" name="Google Shape;172;p14"/>
          <p:cNvPicPr preferRelativeResize="0"/>
          <p:nvPr/>
        </p:nvPicPr>
        <p:blipFill rotWithShape="1">
          <a:blip r:embed="rId3">
            <a:alphaModFix/>
          </a:blip>
          <a:srcRect b="0" l="0" r="0" t="0"/>
          <a:stretch/>
        </p:blipFill>
        <p:spPr>
          <a:xfrm>
            <a:off x="293510" y="239620"/>
            <a:ext cx="8556980" cy="4664260"/>
          </a:xfrm>
          <a:prstGeom prst="rect">
            <a:avLst/>
          </a:prstGeom>
          <a:noFill/>
          <a:ln>
            <a:noFill/>
          </a:ln>
        </p:spPr>
      </p:pic>
      <p:sp>
        <p:nvSpPr>
          <p:cNvPr id="173" name="Google Shape;173;p14"/>
          <p:cNvSpPr txBox="1"/>
          <p:nvPr/>
        </p:nvSpPr>
        <p:spPr>
          <a:xfrm>
            <a:off x="293510" y="356066"/>
            <a:ext cx="3147237" cy="457200"/>
          </a:xfrm>
          <a:prstGeom prst="rect">
            <a:avLst/>
          </a:prstGeom>
          <a:noFill/>
          <a:ln>
            <a:noFill/>
          </a:ln>
          <a:effectLst>
            <a:outerShdw blurRad="50800" rotWithShape="0" algn="tl" dir="2700000" dist="38100">
              <a:schemeClr val="dk2">
                <a:alpha val="20000"/>
              </a:schemeClr>
            </a:outerShdw>
          </a:effectLst>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chemeClr val="dk1"/>
              </a:buClr>
              <a:buSzPts val="2400"/>
              <a:buFont typeface="Bebas Neue"/>
              <a:buNone/>
            </a:pPr>
            <a:r>
              <a:rPr b="1" i="0" lang="en-CA" sz="1800" u="none" cap="none" strike="noStrike">
                <a:solidFill>
                  <a:srgbClr val="384622"/>
                </a:solidFill>
                <a:latin typeface="IBM Plex Sans"/>
                <a:ea typeface="IBM Plex Sans"/>
                <a:cs typeface="IBM Plex Sans"/>
                <a:sym typeface="IBM Plex Sans"/>
              </a:rPr>
              <a:t>Results: Application</a:t>
            </a:r>
            <a:endParaRPr/>
          </a:p>
        </p:txBody>
      </p:sp>
      <p:sp>
        <p:nvSpPr>
          <p:cNvPr id="174" name="Google Shape;174;p14"/>
          <p:cNvSpPr txBox="1"/>
          <p:nvPr/>
        </p:nvSpPr>
        <p:spPr>
          <a:xfrm>
            <a:off x="293509" y="659377"/>
            <a:ext cx="3147237"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CA" sz="1400" u="none" cap="none" strike="noStrike">
                <a:solidFill>
                  <a:srgbClr val="384622"/>
                </a:solidFill>
                <a:latin typeface="Mulish"/>
                <a:ea typeface="Mulish"/>
                <a:cs typeface="Mulish"/>
                <a:sym typeface="Mulish"/>
              </a:rPr>
              <a:t>What are the key challenges?</a:t>
            </a:r>
            <a:endParaRPr/>
          </a:p>
        </p:txBody>
      </p:sp>
      <p:sp>
        <p:nvSpPr>
          <p:cNvPr id="175" name="Google Shape;175;p14"/>
          <p:cNvSpPr/>
          <p:nvPr/>
        </p:nvSpPr>
        <p:spPr>
          <a:xfrm>
            <a:off x="-247195" y="3254435"/>
            <a:ext cx="6772275" cy="1251747"/>
          </a:xfrm>
          <a:prstGeom prst="rect">
            <a:avLst/>
          </a:prstGeom>
          <a:solidFill>
            <a:srgbClr val="948046"/>
          </a:solidFill>
          <a:ln cap="flat" cmpd="sng" w="25400">
            <a:solidFill>
              <a:srgbClr val="473D2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6" name="Google Shape;176;p14"/>
          <p:cNvSpPr txBox="1"/>
          <p:nvPr/>
        </p:nvSpPr>
        <p:spPr>
          <a:xfrm>
            <a:off x="743178" y="3329779"/>
            <a:ext cx="1123950" cy="601781"/>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chemeClr val="dk1"/>
              </a:buClr>
              <a:buSzPts val="2400"/>
              <a:buFont typeface="Bebas Neue"/>
              <a:buNone/>
            </a:pPr>
            <a:r>
              <a:rPr b="1" i="0" lang="en-CA" sz="2800" u="none" cap="none" strike="noStrike">
                <a:solidFill>
                  <a:schemeClr val="dk2"/>
                </a:solidFill>
                <a:latin typeface="IBM Plex Sans"/>
                <a:ea typeface="IBM Plex Sans"/>
                <a:cs typeface="IBM Plex Sans"/>
                <a:sym typeface="IBM Plex Sans"/>
              </a:rPr>
              <a:t> 6%</a:t>
            </a:r>
            <a:endParaRPr/>
          </a:p>
        </p:txBody>
      </p:sp>
      <p:sp>
        <p:nvSpPr>
          <p:cNvPr id="177" name="Google Shape;177;p14"/>
          <p:cNvSpPr txBox="1"/>
          <p:nvPr/>
        </p:nvSpPr>
        <p:spPr>
          <a:xfrm>
            <a:off x="409575" y="3880309"/>
            <a:ext cx="183379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CA" sz="1400" u="none" cap="none" strike="noStrike">
                <a:solidFill>
                  <a:schemeClr val="dk2"/>
                </a:solidFill>
                <a:latin typeface="Mulish"/>
                <a:ea typeface="Mulish"/>
                <a:cs typeface="Mulish"/>
                <a:sym typeface="Mulish"/>
              </a:rPr>
              <a:t>Described an </a:t>
            </a:r>
            <a:endParaRPr/>
          </a:p>
          <a:p>
            <a:pPr indent="0" lvl="0" marL="0" marR="0" rtl="0" algn="ctr">
              <a:lnSpc>
                <a:spcPct val="100000"/>
              </a:lnSpc>
              <a:spcBef>
                <a:spcPts val="0"/>
              </a:spcBef>
              <a:spcAft>
                <a:spcPts val="0"/>
              </a:spcAft>
              <a:buNone/>
            </a:pPr>
            <a:r>
              <a:rPr b="1" i="0" lang="en-CA" sz="1400" u="none" cap="none" strike="noStrike">
                <a:solidFill>
                  <a:schemeClr val="dk2"/>
                </a:solidFill>
                <a:latin typeface="Mulish"/>
                <a:ea typeface="Mulish"/>
                <a:cs typeface="Mulish"/>
                <a:sym typeface="Mulish"/>
              </a:rPr>
              <a:t>Action Taken</a:t>
            </a:r>
            <a:endParaRPr/>
          </a:p>
        </p:txBody>
      </p:sp>
      <p:sp>
        <p:nvSpPr>
          <p:cNvPr id="178" name="Google Shape;178;p14"/>
          <p:cNvSpPr txBox="1"/>
          <p:nvPr/>
        </p:nvSpPr>
        <p:spPr>
          <a:xfrm>
            <a:off x="2576968" y="3329778"/>
            <a:ext cx="1123950" cy="601781"/>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chemeClr val="dk1"/>
              </a:buClr>
              <a:buSzPts val="2400"/>
              <a:buFont typeface="Bebas Neue"/>
              <a:buNone/>
            </a:pPr>
            <a:r>
              <a:rPr b="1" i="0" lang="en-CA" sz="2800" u="none" cap="none" strike="noStrike">
                <a:solidFill>
                  <a:schemeClr val="dk2"/>
                </a:solidFill>
                <a:latin typeface="IBM Plex Sans"/>
                <a:ea typeface="IBM Plex Sans"/>
                <a:cs typeface="IBM Plex Sans"/>
                <a:sym typeface="IBM Plex Sans"/>
              </a:rPr>
              <a:t>19%</a:t>
            </a:r>
            <a:endParaRPr/>
          </a:p>
        </p:txBody>
      </p:sp>
      <p:sp>
        <p:nvSpPr>
          <p:cNvPr id="179" name="Google Shape;179;p14"/>
          <p:cNvSpPr txBox="1"/>
          <p:nvPr/>
        </p:nvSpPr>
        <p:spPr>
          <a:xfrm>
            <a:off x="2200731" y="3883288"/>
            <a:ext cx="183379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CA" sz="1400" u="none" cap="none" strike="noStrike">
                <a:solidFill>
                  <a:schemeClr val="dk2"/>
                </a:solidFill>
                <a:latin typeface="Mulish"/>
                <a:ea typeface="Mulish"/>
                <a:cs typeface="Mulish"/>
                <a:sym typeface="Mulish"/>
              </a:rPr>
              <a:t>Identified</a:t>
            </a:r>
            <a:endParaRPr/>
          </a:p>
          <a:p>
            <a:pPr indent="0" lvl="0" marL="0" marR="0" rtl="0" algn="ctr">
              <a:lnSpc>
                <a:spcPct val="100000"/>
              </a:lnSpc>
              <a:spcBef>
                <a:spcPts val="0"/>
              </a:spcBef>
              <a:spcAft>
                <a:spcPts val="0"/>
              </a:spcAft>
              <a:buNone/>
            </a:pPr>
            <a:r>
              <a:rPr b="1" i="0" lang="en-CA" sz="1400" u="none" cap="none" strike="noStrike">
                <a:solidFill>
                  <a:schemeClr val="dk2"/>
                </a:solidFill>
                <a:latin typeface="Mulish"/>
                <a:ea typeface="Mulish"/>
                <a:cs typeface="Mulish"/>
                <a:sym typeface="Mulish"/>
              </a:rPr>
              <a:t>Resources</a:t>
            </a:r>
            <a:endParaRPr/>
          </a:p>
        </p:txBody>
      </p:sp>
      <p:sp>
        <p:nvSpPr>
          <p:cNvPr id="180" name="Google Shape;180;p14"/>
          <p:cNvSpPr txBox="1"/>
          <p:nvPr/>
        </p:nvSpPr>
        <p:spPr>
          <a:xfrm>
            <a:off x="4410758" y="3329778"/>
            <a:ext cx="1123950" cy="601781"/>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chemeClr val="dk1"/>
              </a:buClr>
              <a:buSzPts val="2400"/>
              <a:buFont typeface="Bebas Neue"/>
              <a:buNone/>
            </a:pPr>
            <a:r>
              <a:rPr b="1" i="0" lang="en-CA" sz="2800" u="none" cap="none" strike="noStrike">
                <a:solidFill>
                  <a:schemeClr val="dk2"/>
                </a:solidFill>
                <a:latin typeface="IBM Plex Sans"/>
                <a:ea typeface="IBM Plex Sans"/>
                <a:cs typeface="IBM Plex Sans"/>
                <a:sym typeface="IBM Plex Sans"/>
              </a:rPr>
              <a:t>20%</a:t>
            </a:r>
            <a:endParaRPr/>
          </a:p>
        </p:txBody>
      </p:sp>
      <p:sp>
        <p:nvSpPr>
          <p:cNvPr id="181" name="Google Shape;181;p14"/>
          <p:cNvSpPr txBox="1"/>
          <p:nvPr/>
        </p:nvSpPr>
        <p:spPr>
          <a:xfrm>
            <a:off x="4055838" y="3865548"/>
            <a:ext cx="183379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CA" sz="1400" u="none" cap="none" strike="noStrike">
                <a:solidFill>
                  <a:schemeClr val="dk2"/>
                </a:solidFill>
                <a:latin typeface="Mulish"/>
                <a:ea typeface="Mulish"/>
                <a:cs typeface="Mulish"/>
                <a:sym typeface="Mulish"/>
              </a:rPr>
              <a:t>Reported on</a:t>
            </a:r>
            <a:endParaRPr/>
          </a:p>
          <a:p>
            <a:pPr indent="0" lvl="0" marL="0" marR="0" rtl="0" algn="ctr">
              <a:lnSpc>
                <a:spcPct val="100000"/>
              </a:lnSpc>
              <a:spcBef>
                <a:spcPts val="0"/>
              </a:spcBef>
              <a:spcAft>
                <a:spcPts val="0"/>
              </a:spcAft>
              <a:buNone/>
            </a:pPr>
            <a:r>
              <a:rPr b="1" i="0" lang="en-CA" sz="1400" u="none" cap="none" strike="noStrike">
                <a:solidFill>
                  <a:schemeClr val="dk2"/>
                </a:solidFill>
                <a:latin typeface="Mulish"/>
                <a:ea typeface="Mulish"/>
                <a:cs typeface="Mulish"/>
                <a:sym typeface="Mulish"/>
              </a:rPr>
              <a:t>Climate Outlooks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5"/>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CA"/>
              <a:t>Discussion and Future Work</a:t>
            </a:r>
            <a:endParaRPr/>
          </a:p>
        </p:txBody>
      </p:sp>
      <p:sp>
        <p:nvSpPr>
          <p:cNvPr id="187" name="Google Shape;187;p15"/>
          <p:cNvSpPr txBox="1"/>
          <p:nvPr>
            <p:ph idx="1" type="subTitle"/>
          </p:nvPr>
        </p:nvSpPr>
        <p:spPr>
          <a:xfrm>
            <a:off x="720000" y="1509353"/>
            <a:ext cx="7704000" cy="1203191"/>
          </a:xfrm>
          <a:prstGeom prst="rect">
            <a:avLst/>
          </a:prstGeom>
          <a:noFill/>
          <a:ln>
            <a:noFill/>
          </a:ln>
        </p:spPr>
        <p:txBody>
          <a:bodyPr anchorCtr="0" anchor="t" bIns="91425" lIns="91425" spcFirstLastPara="1" rIns="91425" wrap="square" tIns="91425">
            <a:noAutofit/>
          </a:bodyPr>
          <a:lstStyle/>
          <a:p>
            <a:pPr indent="-285750" lvl="0" marL="285750" rtl="0" algn="l">
              <a:lnSpc>
                <a:spcPct val="115000"/>
              </a:lnSpc>
              <a:spcBef>
                <a:spcPts val="0"/>
              </a:spcBef>
              <a:spcAft>
                <a:spcPts val="0"/>
              </a:spcAft>
              <a:buSzPts val="1400"/>
              <a:buFont typeface="Arial"/>
              <a:buChar char="•"/>
            </a:pPr>
            <a:r>
              <a:rPr lang="en-CA"/>
              <a:t>Conversation quantity is increasing, but the quality might not be.</a:t>
            </a:r>
            <a:endParaRPr/>
          </a:p>
          <a:p>
            <a:pPr indent="-285750" lvl="0" marL="285750" rtl="0" algn="l">
              <a:lnSpc>
                <a:spcPct val="115000"/>
              </a:lnSpc>
              <a:spcBef>
                <a:spcPts val="0"/>
              </a:spcBef>
              <a:spcAft>
                <a:spcPts val="0"/>
              </a:spcAft>
              <a:buSzPts val="1400"/>
              <a:buFont typeface="Arial"/>
              <a:buChar char="•"/>
            </a:pPr>
            <a:r>
              <a:rPr lang="en-CA"/>
              <a:t>The academic community is far ahead of the private sector and governments.</a:t>
            </a:r>
            <a:endParaRPr/>
          </a:p>
          <a:p>
            <a:pPr indent="-285750" lvl="1" marL="742950" rtl="0" algn="l">
              <a:lnSpc>
                <a:spcPct val="100000"/>
              </a:lnSpc>
              <a:spcBef>
                <a:spcPts val="0"/>
              </a:spcBef>
              <a:spcAft>
                <a:spcPts val="0"/>
              </a:spcAft>
              <a:buSzPts val="1400"/>
              <a:buFont typeface="Arial"/>
              <a:buChar char="•"/>
            </a:pPr>
            <a:r>
              <a:rPr lang="en-CA"/>
              <a:t>However, the private sector is producing more publications directly related to the issue.</a:t>
            </a:r>
            <a:endParaRPr/>
          </a:p>
          <a:p>
            <a:pPr indent="-285750" lvl="0" marL="285750" rtl="0" algn="l">
              <a:lnSpc>
                <a:spcPct val="115000"/>
              </a:lnSpc>
              <a:spcBef>
                <a:spcPts val="0"/>
              </a:spcBef>
              <a:spcAft>
                <a:spcPts val="0"/>
              </a:spcAft>
              <a:buSzPts val="1400"/>
              <a:buFont typeface="Arial"/>
              <a:buChar char="•"/>
            </a:pPr>
            <a:r>
              <a:rPr lang="en-CA"/>
              <a:t>Climate adaptation practices are impeded by a lack of guidance, knowledge, and funding. </a:t>
            </a:r>
            <a:endParaRPr/>
          </a:p>
        </p:txBody>
      </p:sp>
      <p:sp>
        <p:nvSpPr>
          <p:cNvPr id="188" name="Google Shape;188;p15"/>
          <p:cNvSpPr txBox="1"/>
          <p:nvPr/>
        </p:nvSpPr>
        <p:spPr>
          <a:xfrm>
            <a:off x="720000" y="1207659"/>
            <a:ext cx="7704000" cy="4572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Bebas Neue"/>
              <a:buNone/>
            </a:pPr>
            <a:r>
              <a:rPr b="1" i="0" lang="en-CA" sz="2000" u="none" cap="none" strike="noStrike">
                <a:solidFill>
                  <a:schemeClr val="dk1"/>
                </a:solidFill>
                <a:latin typeface="IBM Plex Sans"/>
                <a:ea typeface="IBM Plex Sans"/>
                <a:cs typeface="IBM Plex Sans"/>
                <a:sym typeface="IBM Plex Sans"/>
              </a:rPr>
              <a:t>What We Found:</a:t>
            </a:r>
            <a:endParaRPr/>
          </a:p>
        </p:txBody>
      </p:sp>
      <p:sp>
        <p:nvSpPr>
          <p:cNvPr id="189" name="Google Shape;189;p15"/>
          <p:cNvSpPr txBox="1"/>
          <p:nvPr/>
        </p:nvSpPr>
        <p:spPr>
          <a:xfrm>
            <a:off x="720000" y="2714632"/>
            <a:ext cx="7704000" cy="4572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Bebas Neue"/>
              <a:buNone/>
            </a:pPr>
            <a:r>
              <a:rPr b="1" i="0" lang="en-CA" sz="2000" u="none" cap="none" strike="noStrike">
                <a:solidFill>
                  <a:schemeClr val="dk1"/>
                </a:solidFill>
                <a:latin typeface="IBM Plex Sans"/>
                <a:ea typeface="IBM Plex Sans"/>
                <a:cs typeface="IBM Plex Sans"/>
                <a:sym typeface="IBM Plex Sans"/>
              </a:rPr>
              <a:t>Limitations:</a:t>
            </a:r>
            <a:endParaRPr/>
          </a:p>
        </p:txBody>
      </p:sp>
      <p:sp>
        <p:nvSpPr>
          <p:cNvPr id="190" name="Google Shape;190;p15"/>
          <p:cNvSpPr txBox="1"/>
          <p:nvPr/>
        </p:nvSpPr>
        <p:spPr>
          <a:xfrm>
            <a:off x="720000" y="3773353"/>
            <a:ext cx="7704000" cy="4572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Bebas Neue"/>
              <a:buNone/>
            </a:pPr>
            <a:r>
              <a:rPr b="1" i="0" lang="en-CA" sz="2000" u="none" cap="none" strike="noStrike">
                <a:solidFill>
                  <a:schemeClr val="dk1"/>
                </a:solidFill>
                <a:latin typeface="IBM Plex Sans"/>
                <a:ea typeface="IBM Plex Sans"/>
                <a:cs typeface="IBM Plex Sans"/>
                <a:sym typeface="IBM Plex Sans"/>
              </a:rPr>
              <a:t>Future Work:</a:t>
            </a:r>
            <a:endParaRPr/>
          </a:p>
        </p:txBody>
      </p:sp>
      <p:sp>
        <p:nvSpPr>
          <p:cNvPr id="191" name="Google Shape;191;p15"/>
          <p:cNvSpPr txBox="1"/>
          <p:nvPr/>
        </p:nvSpPr>
        <p:spPr>
          <a:xfrm>
            <a:off x="720000" y="3040102"/>
            <a:ext cx="7704000" cy="636381"/>
          </a:xfrm>
          <a:prstGeom prst="rect">
            <a:avLst/>
          </a:prstGeom>
          <a:noFill/>
          <a:ln>
            <a:noFill/>
          </a:ln>
        </p:spPr>
        <p:txBody>
          <a:bodyPr anchorCtr="0" anchor="t" bIns="91425" lIns="91425" spcFirstLastPara="1" rIns="91425" wrap="square" tIns="91425">
            <a:noAutofit/>
          </a:bodyPr>
          <a:lstStyle/>
          <a:p>
            <a:pPr indent="-285750" lvl="0" marL="285750" marR="0" rtl="0" algn="l">
              <a:lnSpc>
                <a:spcPct val="115000"/>
              </a:lnSpc>
              <a:spcBef>
                <a:spcPts val="0"/>
              </a:spcBef>
              <a:spcAft>
                <a:spcPts val="0"/>
              </a:spcAft>
              <a:buClr>
                <a:schemeClr val="dk1"/>
              </a:buClr>
              <a:buSzPts val="1400"/>
              <a:buFont typeface="Arial"/>
              <a:buChar char="•"/>
            </a:pPr>
            <a:r>
              <a:rPr b="0" i="0" lang="en-CA" sz="1400" u="none" cap="none" strike="noStrike">
                <a:solidFill>
                  <a:schemeClr val="dk1"/>
                </a:solidFill>
                <a:latin typeface="Mulish"/>
                <a:ea typeface="Mulish"/>
                <a:cs typeface="Mulish"/>
                <a:sym typeface="Mulish"/>
              </a:rPr>
              <a:t>Access to publications limited to University of Guelph subscriptions or open-access documents.</a:t>
            </a:r>
            <a:endParaRPr/>
          </a:p>
          <a:p>
            <a:pPr indent="-285750" lvl="0" marL="285750" marR="0" rtl="0" algn="l">
              <a:lnSpc>
                <a:spcPct val="115000"/>
              </a:lnSpc>
              <a:spcBef>
                <a:spcPts val="0"/>
              </a:spcBef>
              <a:spcAft>
                <a:spcPts val="0"/>
              </a:spcAft>
              <a:buClr>
                <a:schemeClr val="dk1"/>
              </a:buClr>
              <a:buSzPts val="1400"/>
              <a:buFont typeface="Arial"/>
              <a:buChar char="•"/>
            </a:pPr>
            <a:r>
              <a:rPr b="0" i="0" lang="en-CA" sz="1400" u="none" cap="none" strike="noStrike">
                <a:solidFill>
                  <a:schemeClr val="dk1"/>
                </a:solidFill>
                <a:latin typeface="Mulish"/>
                <a:ea typeface="Mulish"/>
                <a:cs typeface="Mulish"/>
                <a:sym typeface="Mulish"/>
              </a:rPr>
              <a:t>Adjustments needed for search terms. </a:t>
            </a:r>
            <a:endParaRPr/>
          </a:p>
        </p:txBody>
      </p:sp>
      <p:sp>
        <p:nvSpPr>
          <p:cNvPr id="192" name="Google Shape;192;p15"/>
          <p:cNvSpPr txBox="1"/>
          <p:nvPr/>
        </p:nvSpPr>
        <p:spPr>
          <a:xfrm>
            <a:off x="720000" y="4163426"/>
            <a:ext cx="7704000" cy="636381"/>
          </a:xfrm>
          <a:prstGeom prst="rect">
            <a:avLst/>
          </a:prstGeom>
          <a:noFill/>
          <a:ln>
            <a:noFill/>
          </a:ln>
        </p:spPr>
        <p:txBody>
          <a:bodyPr anchorCtr="0" anchor="t" bIns="91425" lIns="91425" spcFirstLastPara="1" rIns="91425" wrap="square" tIns="91425">
            <a:noAutofit/>
          </a:bodyPr>
          <a:lstStyle/>
          <a:p>
            <a:pPr indent="-285750" lvl="0" marL="285750" marR="0" rtl="0" algn="l">
              <a:lnSpc>
                <a:spcPct val="115000"/>
              </a:lnSpc>
              <a:spcBef>
                <a:spcPts val="0"/>
              </a:spcBef>
              <a:spcAft>
                <a:spcPts val="0"/>
              </a:spcAft>
              <a:buClr>
                <a:schemeClr val="dk1"/>
              </a:buClr>
              <a:buSzPts val="1400"/>
              <a:buFont typeface="Arial"/>
              <a:buChar char="•"/>
            </a:pPr>
            <a:r>
              <a:rPr b="0" i="0" lang="en-CA" sz="1400" u="none" cap="none" strike="noStrike">
                <a:solidFill>
                  <a:schemeClr val="dk1"/>
                </a:solidFill>
                <a:latin typeface="Mulish"/>
                <a:ea typeface="Mulish"/>
                <a:cs typeface="Mulish"/>
                <a:sym typeface="Mulish"/>
              </a:rPr>
              <a:t>Interviews with mining, climate, and policy professionals.</a:t>
            </a:r>
            <a:endParaRPr/>
          </a:p>
          <a:p>
            <a:pPr indent="-285750" lvl="0" marL="285750" marR="0" rtl="0" algn="l">
              <a:lnSpc>
                <a:spcPct val="115000"/>
              </a:lnSpc>
              <a:spcBef>
                <a:spcPts val="0"/>
              </a:spcBef>
              <a:spcAft>
                <a:spcPts val="0"/>
              </a:spcAft>
              <a:buClr>
                <a:schemeClr val="dk1"/>
              </a:buClr>
              <a:buSzPts val="1400"/>
              <a:buFont typeface="Arial"/>
              <a:buChar char="•"/>
            </a:pPr>
            <a:r>
              <a:rPr b="0" i="0" lang="en-CA" sz="1400" u="none" cap="none" strike="noStrike">
                <a:solidFill>
                  <a:schemeClr val="dk1"/>
                </a:solidFill>
                <a:latin typeface="Mulish"/>
                <a:ea typeface="Mulish"/>
                <a:cs typeface="Mulish"/>
                <a:sym typeface="Mulish"/>
              </a:rPr>
              <a:t>Development of a plan evaluation framework.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87">
                                            <p:txEl>
                                              <p:pRg end="0" st="0"/>
                                            </p:txEl>
                                          </p:spTgt>
                                        </p:tgtEl>
                                        <p:attrNameLst>
                                          <p:attrName>style.visibility</p:attrName>
                                        </p:attrNameLst>
                                      </p:cBhvr>
                                      <p:to>
                                        <p:strVal val="visible"/>
                                      </p:to>
                                    </p:set>
                                    <p:animEffect filter="fade" transition="in">
                                      <p:cBhvr>
                                        <p:cTn dur="500"/>
                                        <p:tgtEl>
                                          <p:spTgt spid="18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7">
                                            <p:txEl>
                                              <p:pRg end="1" st="1"/>
                                            </p:txEl>
                                          </p:spTgt>
                                        </p:tgtEl>
                                        <p:attrNameLst>
                                          <p:attrName>style.visibility</p:attrName>
                                        </p:attrNameLst>
                                      </p:cBhvr>
                                      <p:to>
                                        <p:strVal val="visible"/>
                                      </p:to>
                                    </p:set>
                                    <p:animEffect filter="fade" transition="in">
                                      <p:cBhvr>
                                        <p:cTn dur="500"/>
                                        <p:tgtEl>
                                          <p:spTgt spid="187">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7">
                                            <p:txEl>
                                              <p:pRg end="2" st="2"/>
                                            </p:txEl>
                                          </p:spTgt>
                                        </p:tgtEl>
                                        <p:attrNameLst>
                                          <p:attrName>style.visibility</p:attrName>
                                        </p:attrNameLst>
                                      </p:cBhvr>
                                      <p:to>
                                        <p:strVal val="visible"/>
                                      </p:to>
                                    </p:set>
                                    <p:animEffect filter="fade" transition="in">
                                      <p:cBhvr>
                                        <p:cTn dur="500"/>
                                        <p:tgtEl>
                                          <p:spTgt spid="187">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7">
                                            <p:txEl>
                                              <p:pRg end="3" st="3"/>
                                            </p:txEl>
                                          </p:spTgt>
                                        </p:tgtEl>
                                        <p:attrNameLst>
                                          <p:attrName>style.visibility</p:attrName>
                                        </p:attrNameLst>
                                      </p:cBhvr>
                                      <p:to>
                                        <p:strVal val="visible"/>
                                      </p:to>
                                    </p:set>
                                    <p:animEffect filter="fade" transition="in">
                                      <p:cBhvr>
                                        <p:cTn dur="500"/>
                                        <p:tgtEl>
                                          <p:spTgt spid="1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cxnSp>
        <p:nvCxnSpPr>
          <p:cNvPr id="197" name="Google Shape;197;p16"/>
          <p:cNvCxnSpPr/>
          <p:nvPr/>
        </p:nvCxnSpPr>
        <p:spPr>
          <a:xfrm>
            <a:off x="362607" y="3386425"/>
            <a:ext cx="7732443" cy="0"/>
          </a:xfrm>
          <a:prstGeom prst="straightConnector1">
            <a:avLst/>
          </a:prstGeom>
          <a:noFill/>
          <a:ln cap="flat" cmpd="sng" w="9525">
            <a:solidFill>
              <a:schemeClr val="dk1"/>
            </a:solidFill>
            <a:prstDash val="solid"/>
            <a:round/>
            <a:headEnd len="sm" w="sm" type="none"/>
            <a:tailEnd len="sm" w="sm" type="none"/>
          </a:ln>
        </p:spPr>
      </p:cxnSp>
      <p:sp>
        <p:nvSpPr>
          <p:cNvPr id="198" name="Google Shape;198;p16"/>
          <p:cNvSpPr txBox="1"/>
          <p:nvPr>
            <p:ph type="ctrTitle"/>
          </p:nvPr>
        </p:nvSpPr>
        <p:spPr>
          <a:xfrm>
            <a:off x="351898" y="980612"/>
            <a:ext cx="4510102" cy="976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b="1" lang="en-CA" sz="5100"/>
              <a:t>Thank You</a:t>
            </a:r>
            <a:endParaRPr/>
          </a:p>
        </p:txBody>
      </p:sp>
      <p:sp>
        <p:nvSpPr>
          <p:cNvPr id="199" name="Google Shape;199;p16"/>
          <p:cNvSpPr txBox="1"/>
          <p:nvPr/>
        </p:nvSpPr>
        <p:spPr>
          <a:xfrm>
            <a:off x="370828" y="1954324"/>
            <a:ext cx="3858000" cy="122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Mulish"/>
              <a:buNone/>
            </a:pPr>
            <a:r>
              <a:rPr b="0" i="0" lang="en-CA" sz="1600" u="none" cap="none" strike="noStrike">
                <a:solidFill>
                  <a:schemeClr val="dk1"/>
                </a:solidFill>
                <a:latin typeface="Mulish"/>
                <a:ea typeface="Mulish"/>
                <a:cs typeface="Mulish"/>
                <a:sym typeface="Mulish"/>
              </a:rPr>
              <a:t>Are there any questions?</a:t>
            </a:r>
            <a:endParaRPr/>
          </a:p>
          <a:p>
            <a:pPr indent="0" lvl="0" marL="0" marR="0" rtl="0" algn="l">
              <a:lnSpc>
                <a:spcPct val="100000"/>
              </a:lnSpc>
              <a:spcBef>
                <a:spcPts val="0"/>
              </a:spcBef>
              <a:spcAft>
                <a:spcPts val="0"/>
              </a:spcAft>
              <a:buClr>
                <a:schemeClr val="dk1"/>
              </a:buClr>
              <a:buSzPts val="1400"/>
              <a:buFont typeface="Mulish"/>
              <a:buNone/>
            </a:pPr>
            <a:r>
              <a:t/>
            </a:r>
            <a:endParaRPr b="0" i="0" sz="1500" u="none" cap="none" strike="noStrike">
              <a:solidFill>
                <a:schemeClr val="dk1"/>
              </a:solidFill>
              <a:latin typeface="Mulish"/>
              <a:ea typeface="Mulish"/>
              <a:cs typeface="Mulish"/>
              <a:sym typeface="Mulish"/>
            </a:endParaRPr>
          </a:p>
          <a:p>
            <a:pPr indent="0" lvl="0" marL="0" marR="0" rtl="0" algn="l">
              <a:lnSpc>
                <a:spcPct val="100000"/>
              </a:lnSpc>
              <a:spcBef>
                <a:spcPts val="0"/>
              </a:spcBef>
              <a:spcAft>
                <a:spcPts val="0"/>
              </a:spcAft>
              <a:buClr>
                <a:schemeClr val="dk1"/>
              </a:buClr>
              <a:buSzPts val="1400"/>
              <a:buFont typeface="Mulish"/>
              <a:buNone/>
            </a:pPr>
            <a:r>
              <a:rPr b="0" i="1" lang="en-CA" sz="1500" u="none" cap="none" strike="noStrike">
                <a:solidFill>
                  <a:schemeClr val="dk1"/>
                </a:solidFill>
                <a:latin typeface="Mulish"/>
                <a:ea typeface="Mulish"/>
                <a:cs typeface="Mulish"/>
                <a:sym typeface="Mulish"/>
              </a:rPr>
              <a:t>wintt@uoguelph.ca</a:t>
            </a:r>
            <a:endParaRPr/>
          </a:p>
          <a:p>
            <a:pPr indent="0" lvl="0" marL="0" marR="0" rtl="0" algn="l">
              <a:lnSpc>
                <a:spcPct val="100000"/>
              </a:lnSpc>
              <a:spcBef>
                <a:spcPts val="0"/>
              </a:spcBef>
              <a:spcAft>
                <a:spcPts val="0"/>
              </a:spcAft>
              <a:buClr>
                <a:schemeClr val="dk1"/>
              </a:buClr>
              <a:buSzPts val="1400"/>
              <a:buFont typeface="Mulish"/>
              <a:buNone/>
            </a:pPr>
            <a:r>
              <a:rPr b="0" i="1" lang="en-CA" sz="1500" u="none" cap="none" strike="noStrike">
                <a:solidFill>
                  <a:schemeClr val="dk1"/>
                </a:solidFill>
                <a:latin typeface="Mulish"/>
                <a:ea typeface="Mulish"/>
                <a:cs typeface="Mulish"/>
                <a:sym typeface="Mulish"/>
              </a:rPr>
              <a:t>www.linkedin.com/in/trennon-wint</a:t>
            </a:r>
            <a:endParaRPr/>
          </a:p>
          <a:p>
            <a:pPr indent="0" lvl="0" marL="0" marR="0" rtl="0" algn="l">
              <a:lnSpc>
                <a:spcPct val="100000"/>
              </a:lnSpc>
              <a:spcBef>
                <a:spcPts val="0"/>
              </a:spcBef>
              <a:spcAft>
                <a:spcPts val="0"/>
              </a:spcAft>
              <a:buClr>
                <a:schemeClr val="dk1"/>
              </a:buClr>
              <a:buSzPts val="1400"/>
              <a:buFont typeface="Mulish"/>
              <a:buNone/>
            </a:pPr>
            <a:r>
              <a:t/>
            </a:r>
            <a:endParaRPr b="0" i="1" sz="1500" u="none" cap="none" strike="noStrike">
              <a:solidFill>
                <a:schemeClr val="dk1"/>
              </a:solidFill>
              <a:latin typeface="Mulish"/>
              <a:ea typeface="Mulish"/>
              <a:cs typeface="Mulish"/>
              <a:sym typeface="Mulish"/>
            </a:endParaRPr>
          </a:p>
          <a:p>
            <a:pPr indent="0" lvl="0" marL="0" marR="0" rtl="0" algn="l">
              <a:lnSpc>
                <a:spcPct val="100000"/>
              </a:lnSpc>
              <a:spcBef>
                <a:spcPts val="0"/>
              </a:spcBef>
              <a:spcAft>
                <a:spcPts val="0"/>
              </a:spcAft>
              <a:buClr>
                <a:schemeClr val="dk1"/>
              </a:buClr>
              <a:buSzPts val="1400"/>
              <a:buFont typeface="Mulish"/>
              <a:buNone/>
            </a:pPr>
            <a:r>
              <a:t/>
            </a:r>
            <a:endParaRPr b="0" i="1" sz="1500" u="none" cap="none" strike="noStrike">
              <a:solidFill>
                <a:schemeClr val="dk1"/>
              </a:solidFill>
              <a:latin typeface="Mulish"/>
              <a:ea typeface="Mulish"/>
              <a:cs typeface="Mulish"/>
              <a:sym typeface="Mulish"/>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2"/>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CA"/>
              <a:t>Project Introduction</a:t>
            </a:r>
            <a:endParaRPr/>
          </a:p>
        </p:txBody>
      </p:sp>
      <p:sp>
        <p:nvSpPr>
          <p:cNvPr id="54" name="Google Shape;54;p2"/>
          <p:cNvSpPr txBox="1"/>
          <p:nvPr>
            <p:ph idx="1" type="subTitle"/>
          </p:nvPr>
        </p:nvSpPr>
        <p:spPr>
          <a:xfrm>
            <a:off x="720025" y="1610953"/>
            <a:ext cx="7704000" cy="960797"/>
          </a:xfrm>
          <a:prstGeom prst="rect">
            <a:avLst/>
          </a:prstGeom>
          <a:noFill/>
          <a:ln>
            <a:noFill/>
          </a:ln>
        </p:spPr>
        <p:txBody>
          <a:bodyPr anchorCtr="0" anchor="t" bIns="91425" lIns="91425" spcFirstLastPara="1" rIns="91425" wrap="square" tIns="91425">
            <a:noAutofit/>
          </a:bodyPr>
          <a:lstStyle/>
          <a:p>
            <a:pPr indent="-196850" lvl="0" marL="285750" rtl="0" algn="l">
              <a:lnSpc>
                <a:spcPct val="115000"/>
              </a:lnSpc>
              <a:spcBef>
                <a:spcPts val="0"/>
              </a:spcBef>
              <a:spcAft>
                <a:spcPts val="0"/>
              </a:spcAft>
              <a:buSzPts val="1400"/>
              <a:buFont typeface="Arial"/>
              <a:buNone/>
            </a:pPr>
            <a:r>
              <a:t/>
            </a:r>
            <a:endParaRPr sz="800"/>
          </a:p>
          <a:p>
            <a:pPr indent="-285750" lvl="0" marL="285750" rtl="0" algn="l">
              <a:lnSpc>
                <a:spcPct val="115000"/>
              </a:lnSpc>
              <a:spcBef>
                <a:spcPts val="0"/>
              </a:spcBef>
              <a:spcAft>
                <a:spcPts val="0"/>
              </a:spcAft>
              <a:buSzPts val="1400"/>
              <a:buFont typeface="Arial"/>
              <a:buChar char="•"/>
            </a:pPr>
            <a:r>
              <a:rPr lang="en-CA"/>
              <a:t>Mining is a large industry, and it is getting bigger with the explosion of critical minerals.</a:t>
            </a:r>
            <a:endParaRPr/>
          </a:p>
          <a:p>
            <a:pPr indent="-285750" lvl="0" marL="285750" rtl="0" algn="l">
              <a:lnSpc>
                <a:spcPct val="115000"/>
              </a:lnSpc>
              <a:spcBef>
                <a:spcPts val="0"/>
              </a:spcBef>
              <a:spcAft>
                <a:spcPts val="0"/>
              </a:spcAft>
              <a:buSzPts val="1400"/>
              <a:buFont typeface="Arial"/>
              <a:buChar char="•"/>
            </a:pPr>
            <a:r>
              <a:rPr lang="en-CA"/>
              <a:t>Mines are inherently temporary, yet the post-closure phase is historically overlooked.</a:t>
            </a:r>
            <a:endParaRPr/>
          </a:p>
        </p:txBody>
      </p:sp>
      <p:sp>
        <p:nvSpPr>
          <p:cNvPr id="55" name="Google Shape;55;p2"/>
          <p:cNvSpPr txBox="1"/>
          <p:nvPr>
            <p:ph idx="2" type="subTitle"/>
          </p:nvPr>
        </p:nvSpPr>
        <p:spPr>
          <a:xfrm>
            <a:off x="719975" y="2876550"/>
            <a:ext cx="7704000" cy="1214424"/>
          </a:xfrm>
          <a:prstGeom prst="rect">
            <a:avLst/>
          </a:prstGeom>
          <a:noFill/>
          <a:ln>
            <a:noFill/>
          </a:ln>
        </p:spPr>
        <p:txBody>
          <a:bodyPr anchorCtr="0" anchor="t" bIns="91425" lIns="91425" spcFirstLastPara="1" rIns="91425" wrap="square" tIns="91425">
            <a:noAutofit/>
          </a:bodyPr>
          <a:lstStyle/>
          <a:p>
            <a:pPr indent="-196850" lvl="0" marL="285750" rtl="0" algn="l">
              <a:lnSpc>
                <a:spcPct val="115000"/>
              </a:lnSpc>
              <a:spcBef>
                <a:spcPts val="0"/>
              </a:spcBef>
              <a:spcAft>
                <a:spcPts val="0"/>
              </a:spcAft>
              <a:buSzPts val="1400"/>
              <a:buFont typeface="Arial"/>
              <a:buNone/>
            </a:pPr>
            <a:r>
              <a:t/>
            </a:r>
            <a:endParaRPr sz="800"/>
          </a:p>
          <a:p>
            <a:pPr indent="-285750" lvl="0" marL="285750" rtl="0" algn="l">
              <a:lnSpc>
                <a:spcPct val="115000"/>
              </a:lnSpc>
              <a:spcBef>
                <a:spcPts val="0"/>
              </a:spcBef>
              <a:spcAft>
                <a:spcPts val="0"/>
              </a:spcAft>
              <a:buSzPts val="1400"/>
              <a:buFont typeface="Arial"/>
              <a:buChar char="•"/>
            </a:pPr>
            <a:r>
              <a:rPr lang="en-CA"/>
              <a:t>Closed mines often leave behind liabilities whose potential to cause harm may be influenced by environmental conditions.</a:t>
            </a:r>
            <a:endParaRPr/>
          </a:p>
          <a:p>
            <a:pPr indent="-285750" lvl="0" marL="285750" rtl="0" algn="l">
              <a:lnSpc>
                <a:spcPct val="115000"/>
              </a:lnSpc>
              <a:spcBef>
                <a:spcPts val="0"/>
              </a:spcBef>
              <a:spcAft>
                <a:spcPts val="0"/>
              </a:spcAft>
              <a:buSzPts val="1400"/>
              <a:buFont typeface="Arial"/>
              <a:buChar char="•"/>
            </a:pPr>
            <a:r>
              <a:rPr lang="en-CA"/>
              <a:t>Lack of attention to post-closure planning has raised concerns for local environments and communities in the face of long-term climate change.</a:t>
            </a:r>
            <a:endParaRPr/>
          </a:p>
          <a:p>
            <a:pPr indent="-196850" lvl="0" marL="285750" rtl="0" algn="l">
              <a:lnSpc>
                <a:spcPct val="115000"/>
              </a:lnSpc>
              <a:spcBef>
                <a:spcPts val="0"/>
              </a:spcBef>
              <a:spcAft>
                <a:spcPts val="0"/>
              </a:spcAft>
              <a:buSzPts val="1400"/>
              <a:buFont typeface="Arial"/>
              <a:buNone/>
            </a:pPr>
            <a:r>
              <a:t/>
            </a:r>
            <a:endParaRPr/>
          </a:p>
        </p:txBody>
      </p:sp>
      <p:sp>
        <p:nvSpPr>
          <p:cNvPr id="56" name="Google Shape;56;p2"/>
          <p:cNvSpPr txBox="1"/>
          <p:nvPr>
            <p:ph idx="4" type="subTitle"/>
          </p:nvPr>
        </p:nvSpPr>
        <p:spPr>
          <a:xfrm>
            <a:off x="720025" y="1309259"/>
            <a:ext cx="7704000" cy="4572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SzPts val="2400"/>
              <a:buNone/>
            </a:pPr>
            <a:r>
              <a:rPr b="1" lang="en-CA"/>
              <a:t>Background Context</a:t>
            </a:r>
            <a:endParaRPr/>
          </a:p>
        </p:txBody>
      </p:sp>
      <p:sp>
        <p:nvSpPr>
          <p:cNvPr id="57" name="Google Shape;57;p2"/>
          <p:cNvSpPr txBox="1"/>
          <p:nvPr>
            <p:ph idx="5" type="subTitle"/>
          </p:nvPr>
        </p:nvSpPr>
        <p:spPr>
          <a:xfrm>
            <a:off x="719975" y="2571750"/>
            <a:ext cx="7704000" cy="4572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SzPts val="2400"/>
              <a:buNone/>
            </a:pPr>
            <a:r>
              <a:rPr b="1" lang="en-CA"/>
              <a:t>Climate Adaptation and Post-Closure Planning</a:t>
            </a:r>
            <a:endParaRPr/>
          </a:p>
        </p:txBody>
      </p:sp>
      <p:sp>
        <p:nvSpPr>
          <p:cNvPr id="58" name="Google Shape;58;p2"/>
          <p:cNvSpPr txBox="1"/>
          <p:nvPr/>
        </p:nvSpPr>
        <p:spPr>
          <a:xfrm>
            <a:off x="719975" y="4329143"/>
            <a:ext cx="7703999"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CA" sz="1800" u="none" cap="none" strike="noStrike">
                <a:solidFill>
                  <a:schemeClr val="dk1"/>
                </a:solidFill>
                <a:latin typeface="Mulish"/>
                <a:ea typeface="Mulish"/>
                <a:cs typeface="Mulish"/>
                <a:sym typeface="Mulish"/>
              </a:rPr>
              <a:t>WHAT IS THE LINK TO RURALITY?</a:t>
            </a:r>
            <a:endParaRPr b="0" i="0" sz="1800" u="none" cap="none" strike="noStrike">
              <a:solidFill>
                <a:schemeClr val="dk1"/>
              </a:solidFill>
              <a:latin typeface="Mulish"/>
              <a:ea typeface="Mulish"/>
              <a:cs typeface="Mulish"/>
              <a:sym typeface="Mulish"/>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xEl>
                                              <p:pRg end="0" st="0"/>
                                            </p:txEl>
                                          </p:spTgt>
                                        </p:tgtEl>
                                        <p:attrNameLst>
                                          <p:attrName>style.visibility</p:attrName>
                                        </p:attrNameLst>
                                      </p:cBhvr>
                                      <p:to>
                                        <p:strVal val="visible"/>
                                      </p:to>
                                    </p:set>
                                    <p:animEffect filter="fade" transition="in">
                                      <p:cBhvr>
                                        <p:cTn dur="500"/>
                                        <p:tgtEl>
                                          <p:spTgt spid="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xEl>
                                              <p:pRg end="0" st="0"/>
                                            </p:txEl>
                                          </p:spTgt>
                                        </p:tgtEl>
                                        <p:attrNameLst>
                                          <p:attrName>style.visibility</p:attrName>
                                        </p:attrNameLst>
                                      </p:cBhvr>
                                      <p:to>
                                        <p:strVal val="visible"/>
                                      </p:to>
                                    </p:set>
                                    <p:animEffect filter="fade" transition="in">
                                      <p:cBhvr>
                                        <p:cTn dur="500"/>
                                        <p:tgtEl>
                                          <p:spTgt spid="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500"/>
                                        <p:tgtEl>
                                          <p:spTgt spid="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3"/>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CA"/>
              <a:t>Problem Statement &amp; Goals</a:t>
            </a:r>
            <a:endParaRPr/>
          </a:p>
        </p:txBody>
      </p:sp>
      <p:sp>
        <p:nvSpPr>
          <p:cNvPr id="64" name="Google Shape;64;p3"/>
          <p:cNvSpPr txBox="1"/>
          <p:nvPr/>
        </p:nvSpPr>
        <p:spPr>
          <a:xfrm>
            <a:off x="719999" y="1179808"/>
            <a:ext cx="7704000" cy="4572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Bebas Neue"/>
              <a:buNone/>
            </a:pPr>
            <a:r>
              <a:rPr b="1" i="0" lang="en-CA" sz="2000" u="none" cap="none" strike="noStrike">
                <a:solidFill>
                  <a:schemeClr val="dk1"/>
                </a:solidFill>
                <a:latin typeface="IBM Plex Sans"/>
                <a:ea typeface="IBM Plex Sans"/>
                <a:cs typeface="IBM Plex Sans"/>
                <a:sym typeface="IBM Plex Sans"/>
              </a:rPr>
              <a:t>Where Does This Research Fit?</a:t>
            </a:r>
            <a:endParaRPr/>
          </a:p>
        </p:txBody>
      </p:sp>
      <p:sp>
        <p:nvSpPr>
          <p:cNvPr id="65" name="Google Shape;65;p3"/>
          <p:cNvSpPr txBox="1"/>
          <p:nvPr/>
        </p:nvSpPr>
        <p:spPr>
          <a:xfrm>
            <a:off x="988563" y="2160228"/>
            <a:ext cx="7159757" cy="2538247"/>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400"/>
              <a:buFont typeface="Mulish"/>
              <a:buNone/>
            </a:pPr>
            <a:r>
              <a:rPr b="1" i="0" lang="en-CA" sz="1400" u="sng" cap="none" strike="noStrike">
                <a:solidFill>
                  <a:schemeClr val="dk1"/>
                </a:solidFill>
                <a:latin typeface="Mulish"/>
                <a:ea typeface="Mulish"/>
                <a:cs typeface="Mulish"/>
                <a:sym typeface="Mulish"/>
              </a:rPr>
              <a:t>Objectives</a:t>
            </a:r>
            <a:endParaRPr/>
          </a:p>
          <a:p>
            <a:pPr indent="0" lvl="0" marL="0" marR="0" rtl="0" algn="ctr">
              <a:lnSpc>
                <a:spcPct val="115000"/>
              </a:lnSpc>
              <a:spcBef>
                <a:spcPts val="0"/>
              </a:spcBef>
              <a:spcAft>
                <a:spcPts val="0"/>
              </a:spcAft>
              <a:buClr>
                <a:schemeClr val="dk1"/>
              </a:buClr>
              <a:buSzPts val="1400"/>
              <a:buFont typeface="Mulish"/>
              <a:buNone/>
            </a:pPr>
            <a:r>
              <a:t/>
            </a:r>
            <a:endParaRPr b="1" i="0" sz="1400" u="sng" cap="none" strike="noStrike">
              <a:solidFill>
                <a:schemeClr val="dk1"/>
              </a:solidFill>
              <a:latin typeface="Mulish"/>
              <a:ea typeface="Mulish"/>
              <a:cs typeface="Mulish"/>
              <a:sym typeface="Mulish"/>
            </a:endParaRPr>
          </a:p>
          <a:p>
            <a:pPr indent="0" lvl="0" marL="0" marR="0" rtl="0" algn="l">
              <a:lnSpc>
                <a:spcPct val="115000"/>
              </a:lnSpc>
              <a:spcBef>
                <a:spcPts val="0"/>
              </a:spcBef>
              <a:spcAft>
                <a:spcPts val="0"/>
              </a:spcAft>
              <a:buClr>
                <a:schemeClr val="dk1"/>
              </a:buClr>
              <a:buSzPts val="1400"/>
              <a:buFont typeface="Mulish"/>
              <a:buNone/>
            </a:pPr>
            <a:r>
              <a:rPr b="1" i="0" lang="en-CA" sz="1400" u="none" cap="none" strike="noStrike">
                <a:solidFill>
                  <a:schemeClr val="dk1"/>
                </a:solidFill>
                <a:latin typeface="Mulish"/>
                <a:ea typeface="Mulish"/>
                <a:cs typeface="Mulish"/>
                <a:sym typeface="Mulish"/>
              </a:rPr>
              <a:t>Characterize the current state of knowledge and action surrounding climate resiliency in the post-closure phase of Canadian mining operations.</a:t>
            </a:r>
            <a:endParaRPr/>
          </a:p>
          <a:p>
            <a:pPr indent="-254000" lvl="0" marL="342900" marR="0" rtl="0" algn="l">
              <a:lnSpc>
                <a:spcPct val="115000"/>
              </a:lnSpc>
              <a:spcBef>
                <a:spcPts val="0"/>
              </a:spcBef>
              <a:spcAft>
                <a:spcPts val="0"/>
              </a:spcAft>
              <a:buClr>
                <a:schemeClr val="dk1"/>
              </a:buClr>
              <a:buSzPts val="1400"/>
              <a:buFont typeface="Mulish"/>
              <a:buNone/>
            </a:pPr>
            <a:r>
              <a:t/>
            </a:r>
            <a:endParaRPr b="0" i="0" sz="1400" u="none" cap="none" strike="noStrike">
              <a:solidFill>
                <a:schemeClr val="dk1"/>
              </a:solidFill>
              <a:latin typeface="Mulish"/>
              <a:ea typeface="Mulish"/>
              <a:cs typeface="Mulish"/>
              <a:sym typeface="Mulish"/>
            </a:endParaRPr>
          </a:p>
          <a:p>
            <a:pPr indent="0" lvl="0" marL="0" marR="0" rtl="0" algn="l">
              <a:lnSpc>
                <a:spcPct val="115000"/>
              </a:lnSpc>
              <a:spcBef>
                <a:spcPts val="0"/>
              </a:spcBef>
              <a:spcAft>
                <a:spcPts val="0"/>
              </a:spcAft>
              <a:buClr>
                <a:schemeClr val="dk1"/>
              </a:buClr>
              <a:buSzPts val="1400"/>
              <a:buFont typeface="Mulish"/>
              <a:buNone/>
            </a:pPr>
            <a:r>
              <a:rPr b="0" i="0" lang="en-CA" sz="1400" u="none" cap="none" strike="noStrike">
                <a:solidFill>
                  <a:srgbClr val="A5A5A5"/>
                </a:solidFill>
                <a:latin typeface="Mulish"/>
                <a:ea typeface="Mulish"/>
                <a:cs typeface="Mulish"/>
                <a:sym typeface="Mulish"/>
              </a:rPr>
              <a:t>Develop a plan evaluation framework to assess the resiliency of long-term management plans for post-closure mine sites in Canada to the impacts of climate change.</a:t>
            </a:r>
            <a:endParaRPr/>
          </a:p>
          <a:p>
            <a:pPr indent="-254000" lvl="0" marL="342900" marR="0" rtl="0" algn="l">
              <a:lnSpc>
                <a:spcPct val="115000"/>
              </a:lnSpc>
              <a:spcBef>
                <a:spcPts val="0"/>
              </a:spcBef>
              <a:spcAft>
                <a:spcPts val="0"/>
              </a:spcAft>
              <a:buClr>
                <a:schemeClr val="dk1"/>
              </a:buClr>
              <a:buSzPts val="1400"/>
              <a:buFont typeface="Mulish"/>
              <a:buNone/>
            </a:pPr>
            <a:r>
              <a:t/>
            </a:r>
            <a:endParaRPr b="0" i="0" sz="1400" u="none" cap="none" strike="noStrike">
              <a:solidFill>
                <a:srgbClr val="A5A5A5"/>
              </a:solidFill>
              <a:latin typeface="Mulish"/>
              <a:ea typeface="Mulish"/>
              <a:cs typeface="Mulish"/>
              <a:sym typeface="Mulish"/>
            </a:endParaRPr>
          </a:p>
          <a:p>
            <a:pPr indent="0" lvl="0" marL="0" marR="0" rtl="0" algn="l">
              <a:lnSpc>
                <a:spcPct val="115000"/>
              </a:lnSpc>
              <a:spcBef>
                <a:spcPts val="0"/>
              </a:spcBef>
              <a:spcAft>
                <a:spcPts val="0"/>
              </a:spcAft>
              <a:buClr>
                <a:schemeClr val="dk1"/>
              </a:buClr>
              <a:buSzPts val="1400"/>
              <a:buFont typeface="Mulish"/>
              <a:buNone/>
            </a:pPr>
            <a:r>
              <a:rPr b="0" i="0" lang="en-CA" sz="1400" u="none" cap="none" strike="noStrike">
                <a:solidFill>
                  <a:srgbClr val="A5A5A5"/>
                </a:solidFill>
                <a:latin typeface="Mulish"/>
                <a:ea typeface="Mulish"/>
                <a:cs typeface="Mulish"/>
                <a:sym typeface="Mulish"/>
              </a:rPr>
              <a:t>Apply the developed plan evaluation framework to evaluate the climate resiliency of existing long-term management plans for Canadian post-closure mining sites.</a:t>
            </a:r>
            <a:endParaRPr/>
          </a:p>
        </p:txBody>
      </p:sp>
      <p:sp>
        <p:nvSpPr>
          <p:cNvPr id="66" name="Google Shape;66;p3"/>
          <p:cNvSpPr txBox="1"/>
          <p:nvPr/>
        </p:nvSpPr>
        <p:spPr>
          <a:xfrm>
            <a:off x="720000" y="1637008"/>
            <a:ext cx="770399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CA" sz="1400" u="none" cap="none" strike="noStrike">
                <a:solidFill>
                  <a:schemeClr val="dk1"/>
                </a:solidFill>
                <a:latin typeface="Mulish"/>
                <a:ea typeface="Mulish"/>
                <a:cs typeface="Mulish"/>
                <a:sym typeface="Mulish"/>
              </a:rPr>
              <a:t>Goal: </a:t>
            </a:r>
            <a:r>
              <a:rPr b="0" i="0" lang="en-CA" sz="1400" u="none" cap="none" strike="noStrike">
                <a:solidFill>
                  <a:schemeClr val="dk1"/>
                </a:solidFill>
                <a:latin typeface="Mulish"/>
                <a:ea typeface="Mulish"/>
                <a:cs typeface="Mulish"/>
                <a:sym typeface="Mulish"/>
              </a:rPr>
              <a:t>Further our understanding of the role that climate change resiliency practices should play in the long-range planning for post-closure mine sites in Canada.</a:t>
            </a:r>
            <a:endParaRPr/>
          </a:p>
        </p:txBody>
      </p:sp>
      <p:sp>
        <p:nvSpPr>
          <p:cNvPr id="67" name="Google Shape;67;p3"/>
          <p:cNvSpPr txBox="1"/>
          <p:nvPr/>
        </p:nvSpPr>
        <p:spPr>
          <a:xfrm>
            <a:off x="720001" y="2731923"/>
            <a:ext cx="48029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CA" sz="1400" u="none" cap="none" strike="noStrike">
                <a:solidFill>
                  <a:schemeClr val="dk1"/>
                </a:solidFill>
                <a:latin typeface="Mulish"/>
                <a:ea typeface="Mulish"/>
                <a:cs typeface="Mulish"/>
                <a:sym typeface="Mulish"/>
              </a:rPr>
              <a:t>(1)</a:t>
            </a:r>
            <a:endParaRPr b="0" i="0" sz="1400" u="none" cap="none" strike="noStrike">
              <a:solidFill>
                <a:schemeClr val="dk1"/>
              </a:solidFill>
              <a:latin typeface="Mulish"/>
              <a:ea typeface="Mulish"/>
              <a:cs typeface="Mulish"/>
              <a:sym typeface="Mulish"/>
            </a:endParaRPr>
          </a:p>
        </p:txBody>
      </p:sp>
      <p:sp>
        <p:nvSpPr>
          <p:cNvPr id="68" name="Google Shape;68;p3"/>
          <p:cNvSpPr txBox="1"/>
          <p:nvPr/>
        </p:nvSpPr>
        <p:spPr>
          <a:xfrm>
            <a:off x="720002" y="3461242"/>
            <a:ext cx="48029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CA" sz="1400" u="none" cap="none" strike="noStrike">
                <a:solidFill>
                  <a:srgbClr val="A5A5A5"/>
                </a:solidFill>
                <a:latin typeface="Mulish"/>
                <a:ea typeface="Mulish"/>
                <a:cs typeface="Mulish"/>
                <a:sym typeface="Mulish"/>
              </a:rPr>
              <a:t>(2)</a:t>
            </a:r>
            <a:endParaRPr/>
          </a:p>
        </p:txBody>
      </p:sp>
      <p:sp>
        <p:nvSpPr>
          <p:cNvPr id="69" name="Google Shape;69;p3"/>
          <p:cNvSpPr txBox="1"/>
          <p:nvPr/>
        </p:nvSpPr>
        <p:spPr>
          <a:xfrm>
            <a:off x="720000" y="4190561"/>
            <a:ext cx="48029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CA" sz="1400" u="none" cap="none" strike="noStrike">
                <a:solidFill>
                  <a:srgbClr val="A5A5A5"/>
                </a:solidFill>
                <a:latin typeface="Mulish"/>
                <a:ea typeface="Mulish"/>
                <a:cs typeface="Mulish"/>
                <a:sym typeface="Mulish"/>
              </a:rPr>
              <a:t>(3)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500"/>
                                        <p:tgtEl>
                                          <p:spTgt spid="64"/>
                                        </p:tgtEl>
                                      </p:cBhvr>
                                    </p:animEffect>
                                  </p:childTnLst>
                                </p:cTn>
                              </p:par>
                              <p:par>
                                <p:cTn fill="hold" nodeType="with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500"/>
                                        <p:tgtEl>
                                          <p:spTgt spid="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500"/>
                                        <p:tgtEl>
                                          <p:spTgt spid="67"/>
                                        </p:tgtEl>
                                      </p:cBhvr>
                                    </p:animEffect>
                                  </p:childTnLst>
                                </p:cTn>
                              </p:par>
                              <p:par>
                                <p:cTn fill="hold" nodeType="with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500"/>
                                        <p:tgtEl>
                                          <p:spTgt spid="68"/>
                                        </p:tgtEl>
                                      </p:cBhvr>
                                    </p:animEffect>
                                  </p:childTnLst>
                                </p:cTn>
                              </p:par>
                              <p:par>
                                <p:cTn fill="hold" nodeType="with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500"/>
                                        <p:tgtEl>
                                          <p:spTgt spid="69"/>
                                        </p:tgtEl>
                                      </p:cBhvr>
                                    </p:animEffect>
                                  </p:childTnLst>
                                </p:cTn>
                              </p:par>
                              <p:par>
                                <p:cTn fill="hold" nodeType="with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5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CA"/>
              <a:t>Methods: Search Strategy</a:t>
            </a:r>
            <a:endParaRPr/>
          </a:p>
        </p:txBody>
      </p:sp>
      <p:pic>
        <p:nvPicPr>
          <p:cNvPr descr="A black and white table with black text&#10;&#10;Description automatically generated" id="75" name="Google Shape;75;p4"/>
          <p:cNvPicPr preferRelativeResize="0"/>
          <p:nvPr/>
        </p:nvPicPr>
        <p:blipFill rotWithShape="1">
          <a:blip r:embed="rId3">
            <a:alphaModFix/>
          </a:blip>
          <a:srcRect b="0" l="0" r="0" t="0"/>
          <a:stretch/>
        </p:blipFill>
        <p:spPr>
          <a:xfrm>
            <a:off x="720000" y="1180751"/>
            <a:ext cx="7704000" cy="2707115"/>
          </a:xfrm>
          <a:prstGeom prst="rect">
            <a:avLst/>
          </a:prstGeom>
          <a:noFill/>
          <a:ln>
            <a:noFill/>
          </a:ln>
          <a:effectLst>
            <a:outerShdw blurRad="50800" rotWithShape="0" algn="tl" dir="2700000" dist="38100">
              <a:schemeClr val="dk2">
                <a:alpha val="40000"/>
              </a:schemeClr>
            </a:outerShdw>
          </a:effectLst>
        </p:spPr>
      </p:pic>
      <p:sp>
        <p:nvSpPr>
          <p:cNvPr id="76" name="Google Shape;76;p4"/>
          <p:cNvSpPr txBox="1"/>
          <p:nvPr/>
        </p:nvSpPr>
        <p:spPr>
          <a:xfrm>
            <a:off x="647700" y="4050892"/>
            <a:ext cx="8079740" cy="12464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CA" sz="1100" u="none" cap="none" strike="noStrike">
                <a:solidFill>
                  <a:schemeClr val="dk1"/>
                </a:solidFill>
                <a:latin typeface="Mulish"/>
                <a:ea typeface="Mulish"/>
                <a:cs typeface="Mulish"/>
                <a:sym typeface="Mulish"/>
              </a:rPr>
              <a:t>Search Strategy A: </a:t>
            </a:r>
            <a:r>
              <a:rPr b="0" i="0" lang="en-CA" sz="1100" u="none" cap="none" strike="noStrike">
                <a:solidFill>
                  <a:schemeClr val="dk1"/>
                </a:solidFill>
                <a:latin typeface="Mulish"/>
                <a:ea typeface="Mulish"/>
                <a:cs typeface="Mulish"/>
                <a:sym typeface="Mulish"/>
              </a:rPr>
              <a:t>title(("mine" OR "mines" OR "mining" OR "mineral extraction")) AND ("clos*" OR "long term" OR "perpetual" OR "rehabilit*" OR "reclam*" OR "restor*") AND ("climate chang*" OR "global warming" OR "extreme weather") AND ("resilien*" OR "adapt*") AND ("Canada" OR "British Columbia" OR "Alberta" OR "Saskatchewan" OR "Manitoba" OR "Ontario" OR "Quebec" OR "Newfoundland" OR "Nova Scotia" OR "New Brunswick" OR "Prince Edward Island" OR "Nunavut" OR "Yukon" OR "Northwest Territories") </a:t>
            </a:r>
            <a:endParaRPr/>
          </a:p>
          <a:p>
            <a:pPr indent="0" lvl="0" marL="0" marR="0" rtl="0" algn="l">
              <a:lnSpc>
                <a:spcPct val="100000"/>
              </a:lnSpc>
              <a:spcBef>
                <a:spcPts val="0"/>
              </a:spcBef>
              <a:spcAft>
                <a:spcPts val="0"/>
              </a:spcAft>
              <a:buNone/>
            </a:pPr>
            <a:r>
              <a:t/>
            </a:r>
            <a:endParaRPr b="0" i="0" sz="800" u="none" cap="none" strike="noStrike">
              <a:solidFill>
                <a:schemeClr val="dk1"/>
              </a:solidFill>
              <a:latin typeface="Mulish"/>
              <a:ea typeface="Mulish"/>
              <a:cs typeface="Mulish"/>
              <a:sym typeface="Mulish"/>
            </a:endParaRPr>
          </a:p>
          <a:p>
            <a:pPr indent="0" lvl="0" marL="0" marR="0" rtl="0" algn="l">
              <a:lnSpc>
                <a:spcPct val="100000"/>
              </a:lnSpc>
              <a:spcBef>
                <a:spcPts val="0"/>
              </a:spcBef>
              <a:spcAft>
                <a:spcPts val="0"/>
              </a:spcAft>
              <a:buNone/>
            </a:pPr>
            <a:r>
              <a:rPr b="1" i="0" lang="en-CA" sz="1100" u="none" cap="none" strike="noStrike">
                <a:solidFill>
                  <a:schemeClr val="dk1"/>
                </a:solidFill>
                <a:latin typeface="Mulish"/>
                <a:ea typeface="Mulish"/>
                <a:cs typeface="Mulish"/>
                <a:sym typeface="Mulish"/>
              </a:rPr>
              <a:t>Search Strategy B: </a:t>
            </a:r>
            <a:r>
              <a:rPr b="0" i="0" lang="en-CA" sz="1100" u="none" cap="none" strike="noStrike">
                <a:solidFill>
                  <a:schemeClr val="dk1"/>
                </a:solidFill>
                <a:latin typeface="Mulish"/>
                <a:ea typeface="Mulish"/>
                <a:cs typeface="Mulish"/>
                <a:sym typeface="Mulish"/>
              </a:rPr>
              <a:t>("mining") ("closure") ("climate change") (adaptation OR resilience) (Canada)</a:t>
            </a:r>
            <a:endParaRPr/>
          </a:p>
          <a:p>
            <a:pPr indent="0" lvl="0" marL="0" marR="0" rtl="0" algn="l">
              <a:lnSpc>
                <a:spcPct val="100000"/>
              </a:lnSpc>
              <a:spcBef>
                <a:spcPts val="0"/>
              </a:spcBef>
              <a:spcAft>
                <a:spcPts val="0"/>
              </a:spcAft>
              <a:buNone/>
            </a:pPr>
            <a:r>
              <a:t/>
            </a:r>
            <a:endParaRPr b="1" i="0" sz="900" u="none" cap="none" strike="noStrike">
              <a:solidFill>
                <a:schemeClr val="dk1"/>
              </a:solidFill>
              <a:latin typeface="Mulish"/>
              <a:ea typeface="Mulish"/>
              <a:cs typeface="Mulish"/>
              <a:sym typeface="Mulish"/>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500"/>
                                        <p:tgtEl>
                                          <p:spTgt spid="75"/>
                                        </p:tgtEl>
                                      </p:cBhvr>
                                    </p:animEffect>
                                  </p:childTnLst>
                                </p:cTn>
                              </p:par>
                              <p:par>
                                <p:cTn fill="hold" nodeType="with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5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5"/>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CA"/>
              <a:t>Methods: Refining Results</a:t>
            </a:r>
            <a:endParaRPr/>
          </a:p>
        </p:txBody>
      </p:sp>
      <p:sp>
        <p:nvSpPr>
          <p:cNvPr id="82" name="Google Shape;82;p5"/>
          <p:cNvSpPr txBox="1"/>
          <p:nvPr/>
        </p:nvSpPr>
        <p:spPr>
          <a:xfrm>
            <a:off x="720001" y="1129008"/>
            <a:ext cx="7704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CA" sz="1400" u="none" cap="none" strike="noStrike">
                <a:solidFill>
                  <a:schemeClr val="dk1"/>
                </a:solidFill>
                <a:latin typeface="Mulish"/>
                <a:ea typeface="Mulish"/>
                <a:cs typeface="Mulish"/>
                <a:sym typeface="Mulish"/>
              </a:rPr>
              <a:t>The 155 results (below) were randomly sampled to include 5 per year for the last decade (n = 53).  </a:t>
            </a:r>
            <a:endParaRPr/>
          </a:p>
        </p:txBody>
      </p:sp>
      <p:pic>
        <p:nvPicPr>
          <p:cNvPr descr="A line graph with numbers and a line&#10;&#10;Description automatically generated" id="83" name="Google Shape;83;p5"/>
          <p:cNvPicPr preferRelativeResize="0"/>
          <p:nvPr/>
        </p:nvPicPr>
        <p:blipFill rotWithShape="1">
          <a:blip r:embed="rId3">
            <a:alphaModFix/>
          </a:blip>
          <a:srcRect b="0" l="0" r="0" t="0"/>
          <a:stretch/>
        </p:blipFill>
        <p:spPr>
          <a:xfrm>
            <a:off x="768601" y="1619188"/>
            <a:ext cx="7606798" cy="3168833"/>
          </a:xfrm>
          <a:prstGeom prst="rect">
            <a:avLst/>
          </a:prstGeom>
          <a:noFill/>
          <a:ln>
            <a:noFill/>
          </a:ln>
          <a:effectLst>
            <a:outerShdw blurRad="50800" rotWithShape="0" algn="tl" dir="2700000" dist="38100">
              <a:schemeClr val="dk2">
                <a:alpha val="40000"/>
              </a:scheme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par>
                                <p:cTn fill="hold" nodeType="with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5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6"/>
          <p:cNvSpPr/>
          <p:nvPr/>
        </p:nvSpPr>
        <p:spPr>
          <a:xfrm>
            <a:off x="5969125" y="1673872"/>
            <a:ext cx="2299200" cy="1913789"/>
          </a:xfrm>
          <a:prstGeom prst="rect">
            <a:avLst/>
          </a:prstGeom>
          <a:solidFill>
            <a:srgbClr val="B3CB8F"/>
          </a:solidFill>
          <a:ln cap="flat" cmpd="sng" w="25400">
            <a:solidFill>
              <a:schemeClr val="dk2"/>
            </a:solidFill>
            <a:prstDash val="solid"/>
            <a:round/>
            <a:headEnd len="sm" w="sm" type="none"/>
            <a:tailEnd len="sm" w="sm" type="none"/>
          </a:ln>
          <a:effectLst>
            <a:outerShdw blurRad="50800" rotWithShape="0" algn="tl" dir="2700000" dist="38100">
              <a:schemeClr val="dk2">
                <a:alpha val="40000"/>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9" name="Google Shape;89;p6"/>
          <p:cNvSpPr/>
          <p:nvPr/>
        </p:nvSpPr>
        <p:spPr>
          <a:xfrm>
            <a:off x="3422400" y="1693139"/>
            <a:ext cx="2299200" cy="1913789"/>
          </a:xfrm>
          <a:prstGeom prst="rect">
            <a:avLst/>
          </a:prstGeom>
          <a:solidFill>
            <a:srgbClr val="B3CB8F"/>
          </a:solidFill>
          <a:ln cap="flat" cmpd="sng" w="25400">
            <a:solidFill>
              <a:schemeClr val="dk2"/>
            </a:solidFill>
            <a:prstDash val="solid"/>
            <a:round/>
            <a:headEnd len="sm" w="sm" type="none"/>
            <a:tailEnd len="sm" w="sm" type="none"/>
          </a:ln>
          <a:effectLst>
            <a:outerShdw blurRad="50800" rotWithShape="0" algn="tl" dir="2700000" dist="38100">
              <a:schemeClr val="dk2">
                <a:alpha val="40000"/>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0" name="Google Shape;90;p6"/>
          <p:cNvSpPr/>
          <p:nvPr/>
        </p:nvSpPr>
        <p:spPr>
          <a:xfrm>
            <a:off x="875675" y="1693140"/>
            <a:ext cx="2299200" cy="1913789"/>
          </a:xfrm>
          <a:prstGeom prst="rect">
            <a:avLst/>
          </a:prstGeom>
          <a:solidFill>
            <a:srgbClr val="B3CB8F"/>
          </a:solidFill>
          <a:ln cap="flat" cmpd="sng" w="25400">
            <a:solidFill>
              <a:schemeClr val="dk2"/>
            </a:solidFill>
            <a:prstDash val="solid"/>
            <a:round/>
            <a:headEnd len="sm" w="sm" type="none"/>
            <a:tailEnd len="sm" w="sm" type="none"/>
          </a:ln>
          <a:effectLst>
            <a:outerShdw blurRad="50800" rotWithShape="0" algn="tl" dir="2700000" dist="38100">
              <a:schemeClr val="dk2">
                <a:alpha val="40000"/>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1" name="Google Shape;91;p6"/>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CA"/>
              <a:t>Methods: Literature Analysis</a:t>
            </a:r>
            <a:endParaRPr/>
          </a:p>
        </p:txBody>
      </p:sp>
      <p:sp>
        <p:nvSpPr>
          <p:cNvPr id="92" name="Google Shape;92;p6"/>
          <p:cNvSpPr txBox="1"/>
          <p:nvPr>
            <p:ph idx="1" type="subTitle"/>
          </p:nvPr>
        </p:nvSpPr>
        <p:spPr>
          <a:xfrm>
            <a:off x="875675" y="2231066"/>
            <a:ext cx="2299200" cy="114391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lang="en-CA">
                <a:solidFill>
                  <a:srgbClr val="000000"/>
                </a:solidFill>
              </a:rPr>
              <a:t>Publication Type</a:t>
            </a:r>
            <a:endParaRPr/>
          </a:p>
          <a:p>
            <a:pPr indent="0" lvl="0" marL="0" rtl="0" algn="ctr">
              <a:lnSpc>
                <a:spcPct val="115000"/>
              </a:lnSpc>
              <a:spcBef>
                <a:spcPts val="0"/>
              </a:spcBef>
              <a:spcAft>
                <a:spcPts val="0"/>
              </a:spcAft>
              <a:buSzPts val="1400"/>
              <a:buNone/>
            </a:pPr>
            <a:r>
              <a:rPr lang="en-CA">
                <a:solidFill>
                  <a:srgbClr val="000000"/>
                </a:solidFill>
              </a:rPr>
              <a:t>Affiliations</a:t>
            </a:r>
            <a:endParaRPr/>
          </a:p>
          <a:p>
            <a:pPr indent="0" lvl="0" marL="0" rtl="0" algn="ctr">
              <a:lnSpc>
                <a:spcPct val="115000"/>
              </a:lnSpc>
              <a:spcBef>
                <a:spcPts val="0"/>
              </a:spcBef>
              <a:spcAft>
                <a:spcPts val="0"/>
              </a:spcAft>
              <a:buSzPts val="1400"/>
              <a:buNone/>
            </a:pPr>
            <a:r>
              <a:rPr lang="en-CA">
                <a:solidFill>
                  <a:srgbClr val="000000"/>
                </a:solidFill>
              </a:rPr>
              <a:t>Location and Scope</a:t>
            </a:r>
            <a:endParaRPr/>
          </a:p>
          <a:p>
            <a:pPr indent="0" lvl="0" marL="0" rtl="0" algn="ctr">
              <a:lnSpc>
                <a:spcPct val="115000"/>
              </a:lnSpc>
              <a:spcBef>
                <a:spcPts val="0"/>
              </a:spcBef>
              <a:spcAft>
                <a:spcPts val="0"/>
              </a:spcAft>
              <a:buSzPts val="1400"/>
              <a:buNone/>
            </a:pPr>
            <a:r>
              <a:rPr lang="en-CA">
                <a:solidFill>
                  <a:srgbClr val="000000"/>
                </a:solidFill>
              </a:rPr>
              <a:t>Publication Purpose</a:t>
            </a:r>
            <a:endParaRPr/>
          </a:p>
        </p:txBody>
      </p:sp>
      <p:sp>
        <p:nvSpPr>
          <p:cNvPr id="93" name="Google Shape;93;p6"/>
          <p:cNvSpPr txBox="1"/>
          <p:nvPr>
            <p:ph idx="2" type="subTitle"/>
          </p:nvPr>
        </p:nvSpPr>
        <p:spPr>
          <a:xfrm>
            <a:off x="3422400" y="2353808"/>
            <a:ext cx="2299200" cy="898426"/>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lang="en-CA">
                <a:solidFill>
                  <a:srgbClr val="000000"/>
                </a:solidFill>
              </a:rPr>
              <a:t>Climate Events Discussed</a:t>
            </a:r>
            <a:endParaRPr/>
          </a:p>
          <a:p>
            <a:pPr indent="0" lvl="0" marL="0" rtl="0" algn="ctr">
              <a:lnSpc>
                <a:spcPct val="115000"/>
              </a:lnSpc>
              <a:spcBef>
                <a:spcPts val="0"/>
              </a:spcBef>
              <a:spcAft>
                <a:spcPts val="0"/>
              </a:spcAft>
              <a:buSzPts val="1400"/>
              <a:buNone/>
            </a:pPr>
            <a:r>
              <a:rPr lang="en-CA">
                <a:solidFill>
                  <a:srgbClr val="000000"/>
                </a:solidFill>
              </a:rPr>
              <a:t>Climate Data Outlook</a:t>
            </a:r>
            <a:endParaRPr/>
          </a:p>
          <a:p>
            <a:pPr indent="0" lvl="0" marL="0" rtl="0" algn="ctr">
              <a:lnSpc>
                <a:spcPct val="115000"/>
              </a:lnSpc>
              <a:spcBef>
                <a:spcPts val="0"/>
              </a:spcBef>
              <a:spcAft>
                <a:spcPts val="0"/>
              </a:spcAft>
              <a:buSzPts val="1400"/>
              <a:buNone/>
            </a:pPr>
            <a:r>
              <a:rPr lang="en-CA">
                <a:solidFill>
                  <a:srgbClr val="000000"/>
                </a:solidFill>
              </a:rPr>
              <a:t>“Importance Score”</a:t>
            </a:r>
            <a:endParaRPr/>
          </a:p>
        </p:txBody>
      </p:sp>
      <p:sp>
        <p:nvSpPr>
          <p:cNvPr id="94" name="Google Shape;94;p6"/>
          <p:cNvSpPr txBox="1"/>
          <p:nvPr>
            <p:ph idx="3" type="subTitle"/>
          </p:nvPr>
        </p:nvSpPr>
        <p:spPr>
          <a:xfrm>
            <a:off x="5969125" y="2237092"/>
            <a:ext cx="2299200" cy="114391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lang="en-CA">
                <a:solidFill>
                  <a:srgbClr val="000000"/>
                </a:solidFill>
              </a:rPr>
              <a:t>Challenges</a:t>
            </a:r>
            <a:endParaRPr/>
          </a:p>
          <a:p>
            <a:pPr indent="0" lvl="0" marL="0" rtl="0" algn="ctr">
              <a:lnSpc>
                <a:spcPct val="115000"/>
              </a:lnSpc>
              <a:spcBef>
                <a:spcPts val="0"/>
              </a:spcBef>
              <a:spcAft>
                <a:spcPts val="0"/>
              </a:spcAft>
              <a:buSzPts val="1400"/>
              <a:buNone/>
            </a:pPr>
            <a:r>
              <a:rPr lang="en-CA">
                <a:solidFill>
                  <a:srgbClr val="000000"/>
                </a:solidFill>
              </a:rPr>
              <a:t>Actions Taken</a:t>
            </a:r>
            <a:endParaRPr/>
          </a:p>
          <a:p>
            <a:pPr indent="0" lvl="0" marL="0" rtl="0" algn="ctr">
              <a:lnSpc>
                <a:spcPct val="115000"/>
              </a:lnSpc>
              <a:spcBef>
                <a:spcPts val="0"/>
              </a:spcBef>
              <a:spcAft>
                <a:spcPts val="0"/>
              </a:spcAft>
              <a:buSzPts val="1400"/>
              <a:buNone/>
            </a:pPr>
            <a:r>
              <a:rPr lang="en-CA">
                <a:solidFill>
                  <a:srgbClr val="000000"/>
                </a:solidFill>
              </a:rPr>
              <a:t>Recommendations</a:t>
            </a:r>
            <a:endParaRPr/>
          </a:p>
          <a:p>
            <a:pPr indent="0" lvl="0" marL="0" rtl="0" algn="ctr">
              <a:lnSpc>
                <a:spcPct val="115000"/>
              </a:lnSpc>
              <a:spcBef>
                <a:spcPts val="0"/>
              </a:spcBef>
              <a:spcAft>
                <a:spcPts val="0"/>
              </a:spcAft>
              <a:buSzPts val="1400"/>
              <a:buNone/>
            </a:pPr>
            <a:r>
              <a:rPr lang="en-CA">
                <a:solidFill>
                  <a:srgbClr val="000000"/>
                </a:solidFill>
              </a:rPr>
              <a:t>Available Resources</a:t>
            </a:r>
            <a:endParaRPr/>
          </a:p>
        </p:txBody>
      </p:sp>
      <p:sp>
        <p:nvSpPr>
          <p:cNvPr id="95" name="Google Shape;95;p6"/>
          <p:cNvSpPr txBox="1"/>
          <p:nvPr>
            <p:ph idx="4" type="subTitle"/>
          </p:nvPr>
        </p:nvSpPr>
        <p:spPr>
          <a:xfrm>
            <a:off x="875675" y="1744862"/>
            <a:ext cx="2299200" cy="438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2400"/>
              <a:buNone/>
            </a:pPr>
            <a:r>
              <a:rPr b="1" lang="en-CA" sz="1400">
                <a:solidFill>
                  <a:srgbClr val="000000"/>
                </a:solidFill>
              </a:rPr>
              <a:t>Publication Information</a:t>
            </a:r>
            <a:endParaRPr/>
          </a:p>
        </p:txBody>
      </p:sp>
      <p:sp>
        <p:nvSpPr>
          <p:cNvPr id="96" name="Google Shape;96;p6"/>
          <p:cNvSpPr txBox="1"/>
          <p:nvPr>
            <p:ph idx="5" type="subTitle"/>
          </p:nvPr>
        </p:nvSpPr>
        <p:spPr>
          <a:xfrm>
            <a:off x="3422400" y="1733136"/>
            <a:ext cx="2299200" cy="438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2400"/>
              <a:buNone/>
            </a:pPr>
            <a:r>
              <a:rPr b="1" lang="en-CA" sz="1400">
                <a:solidFill>
                  <a:srgbClr val="000000"/>
                </a:solidFill>
              </a:rPr>
              <a:t>Climate Content</a:t>
            </a:r>
            <a:endParaRPr/>
          </a:p>
        </p:txBody>
      </p:sp>
      <p:sp>
        <p:nvSpPr>
          <p:cNvPr id="97" name="Google Shape;97;p6"/>
          <p:cNvSpPr txBox="1"/>
          <p:nvPr>
            <p:ph idx="6" type="subTitle"/>
          </p:nvPr>
        </p:nvSpPr>
        <p:spPr>
          <a:xfrm>
            <a:off x="5969125" y="1733136"/>
            <a:ext cx="2299200" cy="438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2400"/>
              <a:buNone/>
            </a:pPr>
            <a:r>
              <a:rPr b="1" lang="en-CA" sz="1400">
                <a:solidFill>
                  <a:srgbClr val="000000"/>
                </a:solidFill>
              </a:rPr>
              <a:t>Application</a:t>
            </a:r>
            <a:endParaRPr/>
          </a:p>
        </p:txBody>
      </p:sp>
      <p:sp>
        <p:nvSpPr>
          <p:cNvPr id="98" name="Google Shape;98;p6"/>
          <p:cNvSpPr txBox="1"/>
          <p:nvPr/>
        </p:nvSpPr>
        <p:spPr>
          <a:xfrm>
            <a:off x="720001" y="1165056"/>
            <a:ext cx="770399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CA" sz="1400" u="none" cap="none" strike="noStrike">
                <a:solidFill>
                  <a:schemeClr val="dk1"/>
                </a:solidFill>
                <a:latin typeface="Mulish"/>
                <a:ea typeface="Mulish"/>
                <a:cs typeface="Mulish"/>
                <a:sym typeface="Mulish"/>
              </a:rPr>
              <a:t>A total of 40 variables were collected for each publication, corresponding to the following categories:</a:t>
            </a:r>
            <a:endParaRPr/>
          </a:p>
        </p:txBody>
      </p:sp>
      <p:sp>
        <p:nvSpPr>
          <p:cNvPr id="99" name="Google Shape;99;p6"/>
          <p:cNvSpPr txBox="1"/>
          <p:nvPr/>
        </p:nvSpPr>
        <p:spPr>
          <a:xfrm>
            <a:off x="720001" y="3788700"/>
            <a:ext cx="7703999" cy="9079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CA" sz="1400" u="none" cap="none" strike="noStrike">
                <a:solidFill>
                  <a:schemeClr val="dk1"/>
                </a:solidFill>
                <a:latin typeface="Mulish"/>
                <a:ea typeface="Mulish"/>
                <a:cs typeface="Mulish"/>
                <a:sym typeface="Mulish"/>
              </a:rPr>
              <a:t>Importance Score: </a:t>
            </a:r>
            <a:r>
              <a:rPr b="0" i="0" lang="en-CA" sz="1400" u="none" cap="none" strike="noStrike">
                <a:solidFill>
                  <a:schemeClr val="dk1"/>
                </a:solidFill>
                <a:latin typeface="Mulish"/>
                <a:ea typeface="Mulish"/>
                <a:cs typeface="Mulish"/>
                <a:sym typeface="Mulish"/>
              </a:rPr>
              <a:t>The number of times a synonym for a concept of interest (e.g., “climate change”) is used per every 10,000 words in the document.</a:t>
            </a:r>
            <a:endParaRPr/>
          </a:p>
          <a:p>
            <a:pPr indent="0" lvl="0" marL="0" marR="0" rtl="0" algn="l">
              <a:lnSpc>
                <a:spcPct val="100000"/>
              </a:lnSpc>
              <a:spcBef>
                <a:spcPts val="0"/>
              </a:spcBef>
              <a:spcAft>
                <a:spcPts val="0"/>
              </a:spcAft>
              <a:buNone/>
            </a:pPr>
            <a:r>
              <a:t/>
            </a:r>
            <a:endParaRPr b="0" i="0" sz="900" u="none" cap="none" strike="noStrike">
              <a:solidFill>
                <a:schemeClr val="dk1"/>
              </a:solidFill>
              <a:latin typeface="Mulish"/>
              <a:ea typeface="Mulish"/>
              <a:cs typeface="Mulish"/>
              <a:sym typeface="Mulish"/>
            </a:endParaRPr>
          </a:p>
          <a:p>
            <a:pPr indent="-285750" lvl="0" marL="285750" marR="0" rtl="0" algn="l">
              <a:lnSpc>
                <a:spcPct val="100000"/>
              </a:lnSpc>
              <a:spcBef>
                <a:spcPts val="0"/>
              </a:spcBef>
              <a:spcAft>
                <a:spcPts val="0"/>
              </a:spcAft>
              <a:buClr>
                <a:schemeClr val="dk2"/>
              </a:buClr>
              <a:buSzPts val="1400"/>
              <a:buFont typeface="Arial"/>
              <a:buChar char="•"/>
            </a:pPr>
            <a:r>
              <a:rPr b="0" i="0" lang="en-CA" sz="1400" u="none" cap="none" strike="noStrike">
                <a:solidFill>
                  <a:schemeClr val="dk1"/>
                </a:solidFill>
                <a:latin typeface="Mulish"/>
                <a:ea typeface="Mulish"/>
                <a:cs typeface="Mulish"/>
                <a:sym typeface="Mulish"/>
              </a:rPr>
              <a:t>Examples: Climate Change, Extreme Weather, Global Warming, etc.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par>
                                <p:cTn fill="hold" nodeType="withEffect" presetClass="entr" presetID="10"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animEffect filter="fade" transition="in">
                                      <p:cBhvr>
                                        <p:cTn dur="500"/>
                                        <p:tgtEl>
                                          <p:spTgt spid="9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animEffect filter="fade" transition="in">
                                      <p:cBhvr>
                                        <p:cTn dur="500"/>
                                        <p:tgtEl>
                                          <p:spTgt spid="9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92">
                                            <p:txEl>
                                              <p:pRg end="1" st="1"/>
                                            </p:txEl>
                                          </p:spTgt>
                                        </p:tgtEl>
                                        <p:attrNameLst>
                                          <p:attrName>style.visibility</p:attrName>
                                        </p:attrNameLst>
                                      </p:cBhvr>
                                      <p:to>
                                        <p:strVal val="visible"/>
                                      </p:to>
                                    </p:set>
                                    <p:animEffect filter="fade" transition="in">
                                      <p:cBhvr>
                                        <p:cTn dur="500"/>
                                        <p:tgtEl>
                                          <p:spTgt spid="9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92">
                                            <p:txEl>
                                              <p:pRg end="2" st="2"/>
                                            </p:txEl>
                                          </p:spTgt>
                                        </p:tgtEl>
                                        <p:attrNameLst>
                                          <p:attrName>style.visibility</p:attrName>
                                        </p:attrNameLst>
                                      </p:cBhvr>
                                      <p:to>
                                        <p:strVal val="visible"/>
                                      </p:to>
                                    </p:set>
                                    <p:animEffect filter="fade" transition="in">
                                      <p:cBhvr>
                                        <p:cTn dur="500"/>
                                        <p:tgtEl>
                                          <p:spTgt spid="9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92">
                                            <p:txEl>
                                              <p:pRg end="3" st="3"/>
                                            </p:txEl>
                                          </p:spTgt>
                                        </p:tgtEl>
                                        <p:attrNameLst>
                                          <p:attrName>style.visibility</p:attrName>
                                        </p:attrNameLst>
                                      </p:cBhvr>
                                      <p:to>
                                        <p:strVal val="visible"/>
                                      </p:to>
                                    </p:set>
                                    <p:animEffect filter="fade" transition="in">
                                      <p:cBhvr>
                                        <p:cTn dur="500"/>
                                        <p:tgtEl>
                                          <p:spTgt spid="92">
                                            <p:txEl>
                                              <p:pRg end="3" st="3"/>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par>
                                <p:cTn fill="hold" nodeType="withEffect" presetClass="entr" presetID="10" presetSubtype="0">
                                  <p:stCondLst>
                                    <p:cond delay="0"/>
                                  </p:stCondLst>
                                  <p:childTnLst>
                                    <p:set>
                                      <p:cBhvr>
                                        <p:cTn dur="1" fill="hold">
                                          <p:stCondLst>
                                            <p:cond delay="0"/>
                                          </p:stCondLst>
                                        </p:cTn>
                                        <p:tgtEl>
                                          <p:spTgt spid="93">
                                            <p:txEl>
                                              <p:pRg end="0" st="0"/>
                                            </p:txEl>
                                          </p:spTgt>
                                        </p:tgtEl>
                                        <p:attrNameLst>
                                          <p:attrName>style.visibility</p:attrName>
                                        </p:attrNameLst>
                                      </p:cBhvr>
                                      <p:to>
                                        <p:strVal val="visible"/>
                                      </p:to>
                                    </p:set>
                                    <p:animEffect filter="fade" transition="in">
                                      <p:cBhvr>
                                        <p:cTn dur="500"/>
                                        <p:tgtEl>
                                          <p:spTgt spid="9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93">
                                            <p:txEl>
                                              <p:pRg end="1" st="1"/>
                                            </p:txEl>
                                          </p:spTgt>
                                        </p:tgtEl>
                                        <p:attrNameLst>
                                          <p:attrName>style.visibility</p:attrName>
                                        </p:attrNameLst>
                                      </p:cBhvr>
                                      <p:to>
                                        <p:strVal val="visible"/>
                                      </p:to>
                                    </p:set>
                                    <p:animEffect filter="fade" transition="in">
                                      <p:cBhvr>
                                        <p:cTn dur="500"/>
                                        <p:tgtEl>
                                          <p:spTgt spid="93">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93">
                                            <p:txEl>
                                              <p:pRg end="2" st="2"/>
                                            </p:txEl>
                                          </p:spTgt>
                                        </p:tgtEl>
                                        <p:attrNameLst>
                                          <p:attrName>style.visibility</p:attrName>
                                        </p:attrNameLst>
                                      </p:cBhvr>
                                      <p:to>
                                        <p:strVal val="visible"/>
                                      </p:to>
                                    </p:set>
                                    <p:animEffect filter="fade" transition="in">
                                      <p:cBhvr>
                                        <p:cTn dur="500"/>
                                        <p:tgtEl>
                                          <p:spTgt spid="93">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animEffect filter="fade" transition="in">
                                      <p:cBhvr>
                                        <p:cTn dur="500"/>
                                        <p:tgtEl>
                                          <p:spTgt spid="96">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5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97">
                                            <p:txEl>
                                              <p:pRg end="0" st="0"/>
                                            </p:txEl>
                                          </p:spTgt>
                                        </p:tgtEl>
                                        <p:attrNameLst>
                                          <p:attrName>style.visibility</p:attrName>
                                        </p:attrNameLst>
                                      </p:cBhvr>
                                      <p:to>
                                        <p:strVal val="visible"/>
                                      </p:to>
                                    </p:set>
                                    <p:animEffect filter="fade" transition="in">
                                      <p:cBhvr>
                                        <p:cTn dur="500"/>
                                        <p:tgtEl>
                                          <p:spTgt spid="9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
                                            <p:txEl>
                                              <p:pRg end="0" st="0"/>
                                            </p:txEl>
                                          </p:spTgt>
                                        </p:tgtEl>
                                        <p:attrNameLst>
                                          <p:attrName>style.visibility</p:attrName>
                                        </p:attrNameLst>
                                      </p:cBhvr>
                                      <p:to>
                                        <p:strVal val="visible"/>
                                      </p:to>
                                    </p:set>
                                    <p:animEffect filter="fade" transition="in">
                                      <p:cBhvr>
                                        <p:cTn dur="500"/>
                                        <p:tgtEl>
                                          <p:spTgt spid="9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
                                            <p:txEl>
                                              <p:pRg end="1" st="1"/>
                                            </p:txEl>
                                          </p:spTgt>
                                        </p:tgtEl>
                                        <p:attrNameLst>
                                          <p:attrName>style.visibility</p:attrName>
                                        </p:attrNameLst>
                                      </p:cBhvr>
                                      <p:to>
                                        <p:strVal val="visible"/>
                                      </p:to>
                                    </p:set>
                                    <p:animEffect filter="fade" transition="in">
                                      <p:cBhvr>
                                        <p:cTn dur="500"/>
                                        <p:tgtEl>
                                          <p:spTgt spid="94">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
                                            <p:txEl>
                                              <p:pRg end="2" st="2"/>
                                            </p:txEl>
                                          </p:spTgt>
                                        </p:tgtEl>
                                        <p:attrNameLst>
                                          <p:attrName>style.visibility</p:attrName>
                                        </p:attrNameLst>
                                      </p:cBhvr>
                                      <p:to>
                                        <p:strVal val="visible"/>
                                      </p:to>
                                    </p:set>
                                    <p:animEffect filter="fade" transition="in">
                                      <p:cBhvr>
                                        <p:cTn dur="500"/>
                                        <p:tgtEl>
                                          <p:spTgt spid="94">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
                                            <p:txEl>
                                              <p:pRg end="3" st="3"/>
                                            </p:txEl>
                                          </p:spTgt>
                                        </p:tgtEl>
                                        <p:attrNameLst>
                                          <p:attrName>style.visibility</p:attrName>
                                        </p:attrNameLst>
                                      </p:cBhvr>
                                      <p:to>
                                        <p:strVal val="visible"/>
                                      </p:to>
                                    </p:set>
                                    <p:animEffect filter="fade" transition="in">
                                      <p:cBhvr>
                                        <p:cTn dur="500"/>
                                        <p:tgtEl>
                                          <p:spTgt spid="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7"/>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CA"/>
              <a:t>Results: Publication Information</a:t>
            </a:r>
            <a:endParaRPr/>
          </a:p>
        </p:txBody>
      </p:sp>
      <p:sp>
        <p:nvSpPr>
          <p:cNvPr id="105" name="Google Shape;105;p7"/>
          <p:cNvSpPr txBox="1"/>
          <p:nvPr/>
        </p:nvSpPr>
        <p:spPr>
          <a:xfrm>
            <a:off x="720000" y="1207659"/>
            <a:ext cx="7704000" cy="4572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Bebas Neue"/>
              <a:buNone/>
            </a:pPr>
            <a:r>
              <a:rPr b="1" i="0" lang="en-CA" sz="2000" u="none" cap="none" strike="noStrike">
                <a:solidFill>
                  <a:schemeClr val="dk1"/>
                </a:solidFill>
                <a:latin typeface="IBM Plex Sans"/>
                <a:ea typeface="IBM Plex Sans"/>
                <a:cs typeface="IBM Plex Sans"/>
                <a:sym typeface="IBM Plex Sans"/>
              </a:rPr>
              <a:t>Publication Source:</a:t>
            </a:r>
            <a:endParaRPr/>
          </a:p>
        </p:txBody>
      </p:sp>
      <p:sp>
        <p:nvSpPr>
          <p:cNvPr id="106" name="Google Shape;106;p7"/>
          <p:cNvSpPr txBox="1"/>
          <p:nvPr>
            <p:ph idx="1" type="subTitle"/>
          </p:nvPr>
        </p:nvSpPr>
        <p:spPr>
          <a:xfrm>
            <a:off x="720000" y="1585553"/>
            <a:ext cx="2147025" cy="986197"/>
          </a:xfrm>
          <a:prstGeom prst="rect">
            <a:avLst/>
          </a:prstGeom>
          <a:noFill/>
          <a:ln>
            <a:noFill/>
          </a:ln>
        </p:spPr>
        <p:txBody>
          <a:bodyPr anchorCtr="0" anchor="t" bIns="91425" lIns="91425" spcFirstLastPara="1" rIns="91425" wrap="square" tIns="91425">
            <a:noAutofit/>
          </a:bodyPr>
          <a:lstStyle/>
          <a:p>
            <a:pPr indent="-196850" lvl="0" marL="285750" rtl="0" algn="l">
              <a:lnSpc>
                <a:spcPct val="115000"/>
              </a:lnSpc>
              <a:spcBef>
                <a:spcPts val="0"/>
              </a:spcBef>
              <a:spcAft>
                <a:spcPts val="0"/>
              </a:spcAft>
              <a:buSzPts val="1400"/>
              <a:buFont typeface="Arial"/>
              <a:buNone/>
            </a:pPr>
            <a:r>
              <a:t/>
            </a:r>
            <a:endParaRPr sz="800"/>
          </a:p>
          <a:p>
            <a:pPr indent="-285750" lvl="0" marL="285750" rtl="0" algn="l">
              <a:lnSpc>
                <a:spcPct val="115000"/>
              </a:lnSpc>
              <a:spcBef>
                <a:spcPts val="0"/>
              </a:spcBef>
              <a:spcAft>
                <a:spcPts val="0"/>
              </a:spcAft>
              <a:buSzPts val="1400"/>
              <a:buFont typeface="Arial"/>
              <a:buChar char="•"/>
            </a:pPr>
            <a:r>
              <a:rPr lang="en-CA"/>
              <a:t>47% Journal Articles</a:t>
            </a:r>
            <a:endParaRPr/>
          </a:p>
          <a:p>
            <a:pPr indent="-285750" lvl="0" marL="285750" rtl="0" algn="l">
              <a:lnSpc>
                <a:spcPct val="115000"/>
              </a:lnSpc>
              <a:spcBef>
                <a:spcPts val="0"/>
              </a:spcBef>
              <a:spcAft>
                <a:spcPts val="0"/>
              </a:spcAft>
              <a:buSzPts val="1400"/>
              <a:buFont typeface="Arial"/>
              <a:buChar char="•"/>
            </a:pPr>
            <a:r>
              <a:rPr lang="en-CA"/>
              <a:t>22% Private Reports</a:t>
            </a:r>
            <a:endParaRPr/>
          </a:p>
        </p:txBody>
      </p:sp>
      <p:sp>
        <p:nvSpPr>
          <p:cNvPr id="107" name="Google Shape;107;p7"/>
          <p:cNvSpPr txBox="1"/>
          <p:nvPr/>
        </p:nvSpPr>
        <p:spPr>
          <a:xfrm>
            <a:off x="2867025" y="1585553"/>
            <a:ext cx="2409825" cy="908907"/>
          </a:xfrm>
          <a:prstGeom prst="rect">
            <a:avLst/>
          </a:prstGeom>
          <a:noFill/>
          <a:ln>
            <a:noFill/>
          </a:ln>
        </p:spPr>
        <p:txBody>
          <a:bodyPr anchorCtr="0" anchor="t" bIns="91425" lIns="91425" spcFirstLastPara="1" rIns="91425" wrap="square" tIns="91425">
            <a:noAutofit/>
          </a:bodyPr>
          <a:lstStyle/>
          <a:p>
            <a:pPr indent="-196850" lvl="0" marL="285750" marR="0" rtl="0" algn="l">
              <a:lnSpc>
                <a:spcPct val="115000"/>
              </a:lnSpc>
              <a:spcBef>
                <a:spcPts val="0"/>
              </a:spcBef>
              <a:spcAft>
                <a:spcPts val="0"/>
              </a:spcAft>
              <a:buClr>
                <a:schemeClr val="dk1"/>
              </a:buClr>
              <a:buSzPts val="1400"/>
              <a:buFont typeface="Arial"/>
              <a:buNone/>
            </a:pPr>
            <a:r>
              <a:t/>
            </a:r>
            <a:endParaRPr b="0" i="0" sz="800" u="none" cap="none" strike="noStrike">
              <a:solidFill>
                <a:schemeClr val="dk1"/>
              </a:solidFill>
              <a:latin typeface="Mulish"/>
              <a:ea typeface="Mulish"/>
              <a:cs typeface="Mulish"/>
              <a:sym typeface="Mulish"/>
            </a:endParaRPr>
          </a:p>
          <a:p>
            <a:pPr indent="-285750" lvl="0" marL="285750" marR="0" rtl="0" algn="l">
              <a:lnSpc>
                <a:spcPct val="115000"/>
              </a:lnSpc>
              <a:spcBef>
                <a:spcPts val="0"/>
              </a:spcBef>
              <a:spcAft>
                <a:spcPts val="0"/>
              </a:spcAft>
              <a:buClr>
                <a:schemeClr val="dk1"/>
              </a:buClr>
              <a:buSzPts val="1400"/>
              <a:buFont typeface="Arial"/>
              <a:buChar char="•"/>
            </a:pPr>
            <a:r>
              <a:rPr b="0" i="0" lang="en-CA" sz="1400" u="none" cap="none" strike="noStrike">
                <a:solidFill>
                  <a:schemeClr val="dk1"/>
                </a:solidFill>
                <a:latin typeface="Mulish"/>
                <a:ea typeface="Mulish"/>
                <a:cs typeface="Mulish"/>
                <a:sym typeface="Mulish"/>
              </a:rPr>
              <a:t>17% Theses</a:t>
            </a:r>
            <a:endParaRPr/>
          </a:p>
          <a:p>
            <a:pPr indent="-285750" lvl="0" marL="285750" marR="0" rtl="0" algn="l">
              <a:lnSpc>
                <a:spcPct val="115000"/>
              </a:lnSpc>
              <a:spcBef>
                <a:spcPts val="0"/>
              </a:spcBef>
              <a:spcAft>
                <a:spcPts val="0"/>
              </a:spcAft>
              <a:buClr>
                <a:schemeClr val="dk1"/>
              </a:buClr>
              <a:buSzPts val="1400"/>
              <a:buFont typeface="Arial"/>
              <a:buChar char="•"/>
            </a:pPr>
            <a:r>
              <a:rPr b="0" i="0" lang="en-CA" sz="1400" u="none" cap="none" strike="noStrike">
                <a:solidFill>
                  <a:schemeClr val="dk1"/>
                </a:solidFill>
                <a:latin typeface="Mulish"/>
                <a:ea typeface="Mulish"/>
                <a:cs typeface="Mulish"/>
                <a:sym typeface="Mulish"/>
              </a:rPr>
              <a:t>11% Industry Newsletters</a:t>
            </a:r>
            <a:endParaRPr/>
          </a:p>
        </p:txBody>
      </p:sp>
      <p:sp>
        <p:nvSpPr>
          <p:cNvPr id="108" name="Google Shape;108;p7"/>
          <p:cNvSpPr txBox="1"/>
          <p:nvPr/>
        </p:nvSpPr>
        <p:spPr>
          <a:xfrm>
            <a:off x="5276850" y="1555888"/>
            <a:ext cx="2409825" cy="908907"/>
          </a:xfrm>
          <a:prstGeom prst="rect">
            <a:avLst/>
          </a:prstGeom>
          <a:noFill/>
          <a:ln>
            <a:noFill/>
          </a:ln>
        </p:spPr>
        <p:txBody>
          <a:bodyPr anchorCtr="0" anchor="t" bIns="91425" lIns="91425" spcFirstLastPara="1" rIns="91425" wrap="square" tIns="91425">
            <a:noAutofit/>
          </a:bodyPr>
          <a:lstStyle/>
          <a:p>
            <a:pPr indent="-196850" lvl="0" marL="285750" marR="0" rtl="0" algn="l">
              <a:lnSpc>
                <a:spcPct val="115000"/>
              </a:lnSpc>
              <a:spcBef>
                <a:spcPts val="0"/>
              </a:spcBef>
              <a:spcAft>
                <a:spcPts val="0"/>
              </a:spcAft>
              <a:buClr>
                <a:schemeClr val="dk1"/>
              </a:buClr>
              <a:buSzPts val="1400"/>
              <a:buFont typeface="Arial"/>
              <a:buNone/>
            </a:pPr>
            <a:r>
              <a:t/>
            </a:r>
            <a:endParaRPr b="0" i="0" sz="800" u="none" cap="none" strike="noStrike">
              <a:solidFill>
                <a:schemeClr val="dk1"/>
              </a:solidFill>
              <a:latin typeface="Mulish"/>
              <a:ea typeface="Mulish"/>
              <a:cs typeface="Mulish"/>
              <a:sym typeface="Mulish"/>
            </a:endParaRPr>
          </a:p>
          <a:p>
            <a:pPr indent="-285750" lvl="0" marL="285750" marR="0" rtl="0" algn="l">
              <a:lnSpc>
                <a:spcPct val="115000"/>
              </a:lnSpc>
              <a:spcBef>
                <a:spcPts val="0"/>
              </a:spcBef>
              <a:spcAft>
                <a:spcPts val="0"/>
              </a:spcAft>
              <a:buClr>
                <a:schemeClr val="dk1"/>
              </a:buClr>
              <a:buSzPts val="1400"/>
              <a:buFont typeface="Arial"/>
              <a:buChar char="•"/>
            </a:pPr>
            <a:r>
              <a:rPr b="0" i="0" lang="en-CA" sz="1400" u="none" cap="none" strike="noStrike">
                <a:solidFill>
                  <a:schemeClr val="dk1"/>
                </a:solidFill>
                <a:latin typeface="Mulish"/>
                <a:ea typeface="Mulish"/>
                <a:cs typeface="Mulish"/>
                <a:sym typeface="Mulish"/>
              </a:rPr>
              <a:t>2% Book Chapters</a:t>
            </a:r>
            <a:endParaRPr/>
          </a:p>
        </p:txBody>
      </p:sp>
      <p:sp>
        <p:nvSpPr>
          <p:cNvPr id="109" name="Google Shape;109;p7"/>
          <p:cNvSpPr txBox="1"/>
          <p:nvPr/>
        </p:nvSpPr>
        <p:spPr>
          <a:xfrm>
            <a:off x="720000" y="3243067"/>
            <a:ext cx="7704000" cy="4572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Bebas Neue"/>
              <a:buNone/>
            </a:pPr>
            <a:r>
              <a:rPr b="1" i="0" lang="en-CA" sz="2000" u="none" cap="none" strike="noStrike">
                <a:solidFill>
                  <a:schemeClr val="dk1"/>
                </a:solidFill>
                <a:latin typeface="IBM Plex Sans"/>
                <a:ea typeface="IBM Plex Sans"/>
                <a:cs typeface="IBM Plex Sans"/>
                <a:sym typeface="IBM Plex Sans"/>
              </a:rPr>
              <a:t>Author Affiliations:</a:t>
            </a:r>
            <a:endParaRPr/>
          </a:p>
        </p:txBody>
      </p:sp>
      <p:sp>
        <p:nvSpPr>
          <p:cNvPr id="110" name="Google Shape;110;p7"/>
          <p:cNvSpPr txBox="1"/>
          <p:nvPr/>
        </p:nvSpPr>
        <p:spPr>
          <a:xfrm>
            <a:off x="720000" y="3620961"/>
            <a:ext cx="2394675" cy="986197"/>
          </a:xfrm>
          <a:prstGeom prst="rect">
            <a:avLst/>
          </a:prstGeom>
          <a:noFill/>
          <a:ln>
            <a:noFill/>
          </a:ln>
        </p:spPr>
        <p:txBody>
          <a:bodyPr anchorCtr="0" anchor="t" bIns="91425" lIns="91425" spcFirstLastPara="1" rIns="91425" wrap="square" tIns="91425">
            <a:noAutofit/>
          </a:bodyPr>
          <a:lstStyle/>
          <a:p>
            <a:pPr indent="-196850" lvl="0" marL="285750" marR="0" rtl="0" algn="l">
              <a:lnSpc>
                <a:spcPct val="115000"/>
              </a:lnSpc>
              <a:spcBef>
                <a:spcPts val="0"/>
              </a:spcBef>
              <a:spcAft>
                <a:spcPts val="0"/>
              </a:spcAft>
              <a:buClr>
                <a:schemeClr val="dk1"/>
              </a:buClr>
              <a:buSzPts val="1400"/>
              <a:buFont typeface="Arial"/>
              <a:buNone/>
            </a:pPr>
            <a:r>
              <a:t/>
            </a:r>
            <a:endParaRPr b="0" i="0" sz="800" u="none" cap="none" strike="noStrike">
              <a:solidFill>
                <a:schemeClr val="dk1"/>
              </a:solidFill>
              <a:latin typeface="Mulish"/>
              <a:ea typeface="Mulish"/>
              <a:cs typeface="Mulish"/>
              <a:sym typeface="Mulish"/>
            </a:endParaRPr>
          </a:p>
          <a:p>
            <a:pPr indent="-285750" lvl="0" marL="285750" marR="0" rtl="0" algn="l">
              <a:lnSpc>
                <a:spcPct val="115000"/>
              </a:lnSpc>
              <a:spcBef>
                <a:spcPts val="0"/>
              </a:spcBef>
              <a:spcAft>
                <a:spcPts val="0"/>
              </a:spcAft>
              <a:buClr>
                <a:schemeClr val="dk1"/>
              </a:buClr>
              <a:buSzPts val="1400"/>
              <a:buFont typeface="Arial"/>
              <a:buChar char="•"/>
            </a:pPr>
            <a:r>
              <a:rPr b="0" i="0" lang="en-CA" sz="1400" u="none" cap="none" strike="noStrike">
                <a:solidFill>
                  <a:schemeClr val="dk1"/>
                </a:solidFill>
                <a:latin typeface="Mulish"/>
                <a:ea typeface="Mulish"/>
                <a:cs typeface="Mulish"/>
                <a:sym typeface="Mulish"/>
              </a:rPr>
              <a:t>55% Academic Institutions</a:t>
            </a:r>
            <a:endParaRPr/>
          </a:p>
          <a:p>
            <a:pPr indent="-285750" lvl="0" marL="285750" marR="0" rtl="0" algn="l">
              <a:lnSpc>
                <a:spcPct val="115000"/>
              </a:lnSpc>
              <a:spcBef>
                <a:spcPts val="0"/>
              </a:spcBef>
              <a:spcAft>
                <a:spcPts val="0"/>
              </a:spcAft>
              <a:buClr>
                <a:schemeClr val="dk1"/>
              </a:buClr>
              <a:buSzPts val="1400"/>
              <a:buFont typeface="Arial"/>
              <a:buChar char="•"/>
            </a:pPr>
            <a:r>
              <a:rPr b="0" i="0" lang="en-CA" sz="1400" u="none" cap="none" strike="noStrike">
                <a:solidFill>
                  <a:schemeClr val="dk1"/>
                </a:solidFill>
                <a:latin typeface="Mulish"/>
                <a:ea typeface="Mulish"/>
                <a:cs typeface="Mulish"/>
                <a:sym typeface="Mulish"/>
              </a:rPr>
              <a:t>28% Private Sector</a:t>
            </a:r>
            <a:endParaRPr/>
          </a:p>
        </p:txBody>
      </p:sp>
      <p:sp>
        <p:nvSpPr>
          <p:cNvPr id="111" name="Google Shape;111;p7"/>
          <p:cNvSpPr txBox="1"/>
          <p:nvPr/>
        </p:nvSpPr>
        <p:spPr>
          <a:xfrm>
            <a:off x="1088662" y="2417368"/>
            <a:ext cx="6966675" cy="678825"/>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400"/>
              <a:buFont typeface="Mulish"/>
              <a:buNone/>
            </a:pPr>
            <a:r>
              <a:rPr b="1" i="1" lang="en-CA" sz="1400" u="none" cap="none" strike="noStrike">
                <a:solidFill>
                  <a:schemeClr val="dk1"/>
                </a:solidFill>
                <a:latin typeface="Mulish"/>
                <a:ea typeface="Mulish"/>
                <a:cs typeface="Mulish"/>
                <a:sym typeface="Mulish"/>
              </a:rPr>
              <a:t>Special Mentions to Journal of Environmental Science and Pollution Research</a:t>
            </a:r>
            <a:endParaRPr/>
          </a:p>
          <a:p>
            <a:pPr indent="0" lvl="0" marL="0" marR="0" rtl="0" algn="ctr">
              <a:lnSpc>
                <a:spcPct val="115000"/>
              </a:lnSpc>
              <a:spcBef>
                <a:spcPts val="0"/>
              </a:spcBef>
              <a:spcAft>
                <a:spcPts val="0"/>
              </a:spcAft>
              <a:buClr>
                <a:schemeClr val="dk1"/>
              </a:buClr>
              <a:buSzPts val="1400"/>
              <a:buFont typeface="Mulish"/>
              <a:buNone/>
            </a:pPr>
            <a:r>
              <a:rPr b="0" i="1" lang="en-CA" sz="1400" u="none" cap="none" strike="noStrike">
                <a:solidFill>
                  <a:schemeClr val="dk1"/>
                </a:solidFill>
                <a:latin typeface="Mulish"/>
                <a:ea typeface="Mulish"/>
                <a:cs typeface="Mulish"/>
                <a:sym typeface="Mulish"/>
              </a:rPr>
              <a:t>Published 12% of All Relevant Journal Articles</a:t>
            </a:r>
            <a:endParaRPr b="0" i="1" sz="1400" u="none" cap="none" strike="noStrike">
              <a:solidFill>
                <a:schemeClr val="dk1"/>
              </a:solidFill>
              <a:latin typeface="Mulish"/>
              <a:ea typeface="Mulish"/>
              <a:cs typeface="Mulish"/>
              <a:sym typeface="Mulish"/>
            </a:endParaRPr>
          </a:p>
        </p:txBody>
      </p:sp>
      <p:sp>
        <p:nvSpPr>
          <p:cNvPr id="112" name="Google Shape;112;p7"/>
          <p:cNvSpPr txBox="1"/>
          <p:nvPr/>
        </p:nvSpPr>
        <p:spPr>
          <a:xfrm>
            <a:off x="3244125" y="3618019"/>
            <a:ext cx="2394675" cy="986197"/>
          </a:xfrm>
          <a:prstGeom prst="rect">
            <a:avLst/>
          </a:prstGeom>
          <a:noFill/>
          <a:ln>
            <a:noFill/>
          </a:ln>
        </p:spPr>
        <p:txBody>
          <a:bodyPr anchorCtr="0" anchor="t" bIns="91425" lIns="91425" spcFirstLastPara="1" rIns="91425" wrap="square" tIns="91425">
            <a:noAutofit/>
          </a:bodyPr>
          <a:lstStyle/>
          <a:p>
            <a:pPr indent="-196850" lvl="0" marL="285750" marR="0" rtl="0" algn="l">
              <a:lnSpc>
                <a:spcPct val="115000"/>
              </a:lnSpc>
              <a:spcBef>
                <a:spcPts val="0"/>
              </a:spcBef>
              <a:spcAft>
                <a:spcPts val="0"/>
              </a:spcAft>
              <a:buClr>
                <a:schemeClr val="dk1"/>
              </a:buClr>
              <a:buSzPts val="1400"/>
              <a:buFont typeface="Arial"/>
              <a:buNone/>
            </a:pPr>
            <a:r>
              <a:t/>
            </a:r>
            <a:endParaRPr b="0" i="0" sz="800" u="none" cap="none" strike="noStrike">
              <a:solidFill>
                <a:schemeClr val="dk1"/>
              </a:solidFill>
              <a:latin typeface="Mulish"/>
              <a:ea typeface="Mulish"/>
              <a:cs typeface="Mulish"/>
              <a:sym typeface="Mulish"/>
            </a:endParaRPr>
          </a:p>
          <a:p>
            <a:pPr indent="-285750" lvl="0" marL="285750" marR="0" rtl="0" algn="l">
              <a:lnSpc>
                <a:spcPct val="115000"/>
              </a:lnSpc>
              <a:spcBef>
                <a:spcPts val="0"/>
              </a:spcBef>
              <a:spcAft>
                <a:spcPts val="0"/>
              </a:spcAft>
              <a:buClr>
                <a:schemeClr val="dk1"/>
              </a:buClr>
              <a:buSzPts val="1400"/>
              <a:buFont typeface="Arial"/>
              <a:buChar char="•"/>
            </a:pPr>
            <a:r>
              <a:rPr b="0" i="0" lang="en-CA" sz="1400" u="none" cap="none" strike="noStrike">
                <a:solidFill>
                  <a:schemeClr val="dk1"/>
                </a:solidFill>
                <a:latin typeface="Mulish"/>
                <a:ea typeface="Mulish"/>
                <a:cs typeface="Mulish"/>
                <a:sym typeface="Mulish"/>
              </a:rPr>
              <a:t>15% Government</a:t>
            </a:r>
            <a:endParaRPr/>
          </a:p>
          <a:p>
            <a:pPr indent="-285750" lvl="0" marL="285750" marR="0" rtl="0" algn="l">
              <a:lnSpc>
                <a:spcPct val="115000"/>
              </a:lnSpc>
              <a:spcBef>
                <a:spcPts val="0"/>
              </a:spcBef>
              <a:spcAft>
                <a:spcPts val="0"/>
              </a:spcAft>
              <a:buClr>
                <a:schemeClr val="dk1"/>
              </a:buClr>
              <a:buSzPts val="1400"/>
              <a:buFont typeface="Arial"/>
              <a:buChar char="•"/>
            </a:pPr>
            <a:r>
              <a:rPr b="0" i="0" lang="en-CA" sz="1400" u="none" cap="none" strike="noStrike">
                <a:solidFill>
                  <a:schemeClr val="dk1"/>
                </a:solidFill>
                <a:latin typeface="Mulish"/>
                <a:ea typeface="Mulish"/>
                <a:cs typeface="Mulish"/>
                <a:sym typeface="Mulish"/>
              </a:rPr>
              <a:t>2% NGOs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descr="A map of canada with different states&#10;&#10;Description automatically generated" id="117" name="Google Shape;117;p8"/>
          <p:cNvPicPr preferRelativeResize="0"/>
          <p:nvPr/>
        </p:nvPicPr>
        <p:blipFill rotWithShape="1">
          <a:blip r:embed="rId3">
            <a:alphaModFix/>
          </a:blip>
          <a:srcRect b="0" l="0" r="0" t="0"/>
          <a:stretch/>
        </p:blipFill>
        <p:spPr>
          <a:xfrm>
            <a:off x="276446" y="165266"/>
            <a:ext cx="8591107" cy="4812968"/>
          </a:xfrm>
          <a:prstGeom prst="rect">
            <a:avLst/>
          </a:prstGeom>
          <a:noFill/>
          <a:ln>
            <a:noFill/>
          </a:ln>
          <a:effectLst>
            <a:outerShdw blurRad="50800" rotWithShape="0" algn="tl" dir="2700000" dist="38100">
              <a:srgbClr val="000000">
                <a:alpha val="40000"/>
              </a:srgbClr>
            </a:outerShdw>
          </a:effectLst>
        </p:spPr>
      </p:pic>
      <p:sp>
        <p:nvSpPr>
          <p:cNvPr id="118" name="Google Shape;118;p8"/>
          <p:cNvSpPr txBox="1"/>
          <p:nvPr/>
        </p:nvSpPr>
        <p:spPr>
          <a:xfrm>
            <a:off x="4710223" y="531222"/>
            <a:ext cx="4157330" cy="457200"/>
          </a:xfrm>
          <a:prstGeom prst="rect">
            <a:avLst/>
          </a:prstGeom>
          <a:noFill/>
          <a:ln>
            <a:noFill/>
          </a:ln>
          <a:effectLst>
            <a:outerShdw blurRad="50800" rotWithShape="0" algn="tl" dir="2700000" dist="38100">
              <a:schemeClr val="dk2">
                <a:alpha val="20000"/>
              </a:schemeClr>
            </a:outerShdw>
          </a:effectLst>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chemeClr val="dk1"/>
              </a:buClr>
              <a:buSzPts val="2400"/>
              <a:buFont typeface="Bebas Neue"/>
              <a:buNone/>
            </a:pPr>
            <a:r>
              <a:rPr b="1" i="0" lang="en-CA" sz="1800" u="none" cap="none" strike="noStrike">
                <a:solidFill>
                  <a:srgbClr val="384622"/>
                </a:solidFill>
                <a:latin typeface="IBM Plex Sans"/>
                <a:ea typeface="IBM Plex Sans"/>
                <a:cs typeface="IBM Plex Sans"/>
                <a:sym typeface="IBM Plex Sans"/>
              </a:rPr>
              <a:t>Results: Publication Information</a:t>
            </a:r>
            <a:endParaRPr/>
          </a:p>
        </p:txBody>
      </p:sp>
      <p:sp>
        <p:nvSpPr>
          <p:cNvPr id="119" name="Google Shape;119;p8"/>
          <p:cNvSpPr/>
          <p:nvPr/>
        </p:nvSpPr>
        <p:spPr>
          <a:xfrm>
            <a:off x="7219507" y="3891516"/>
            <a:ext cx="1584251" cy="79744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Compass clipart simple, Compass simple Transparent FREE for download on ..." id="120" name="Google Shape;120;p8"/>
          <p:cNvPicPr preferRelativeResize="0"/>
          <p:nvPr/>
        </p:nvPicPr>
        <p:blipFill rotWithShape="1">
          <a:blip r:embed="rId4">
            <a:alphaModFix/>
          </a:blip>
          <a:srcRect b="0" l="0" r="0" t="0"/>
          <a:stretch/>
        </p:blipFill>
        <p:spPr>
          <a:xfrm rot="568073">
            <a:off x="549054" y="3808651"/>
            <a:ext cx="963171" cy="963171"/>
          </a:xfrm>
          <a:prstGeom prst="rect">
            <a:avLst/>
          </a:prstGeom>
          <a:noFill/>
          <a:ln>
            <a:noFill/>
          </a:ln>
        </p:spPr>
      </p:pic>
      <p:sp>
        <p:nvSpPr>
          <p:cNvPr id="121" name="Google Shape;121;p8"/>
          <p:cNvSpPr txBox="1"/>
          <p:nvPr/>
        </p:nvSpPr>
        <p:spPr>
          <a:xfrm>
            <a:off x="4920216" y="855799"/>
            <a:ext cx="3737344"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CA" sz="1400" u="none" cap="none" strike="noStrike">
                <a:solidFill>
                  <a:srgbClr val="384622"/>
                </a:solidFill>
                <a:latin typeface="Mulish"/>
                <a:ea typeface="Mulish"/>
                <a:cs typeface="Mulish"/>
                <a:sym typeface="Mulish"/>
              </a:rPr>
              <a:t>In which provinces were studies most focused?</a:t>
            </a:r>
            <a:endParaRPr/>
          </a:p>
        </p:txBody>
      </p:sp>
      <p:sp>
        <p:nvSpPr>
          <p:cNvPr id="122" name="Google Shape;122;p8"/>
          <p:cNvSpPr/>
          <p:nvPr/>
        </p:nvSpPr>
        <p:spPr>
          <a:xfrm>
            <a:off x="-247195" y="3254435"/>
            <a:ext cx="4412795" cy="1251747"/>
          </a:xfrm>
          <a:prstGeom prst="rect">
            <a:avLst/>
          </a:prstGeom>
          <a:solidFill>
            <a:srgbClr val="948046"/>
          </a:solidFill>
          <a:ln cap="flat" cmpd="sng" w="25400">
            <a:solidFill>
              <a:srgbClr val="473D2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3" name="Google Shape;123;p8"/>
          <p:cNvSpPr txBox="1"/>
          <p:nvPr/>
        </p:nvSpPr>
        <p:spPr>
          <a:xfrm>
            <a:off x="743178" y="3329779"/>
            <a:ext cx="1123950" cy="601781"/>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chemeClr val="dk1"/>
              </a:buClr>
              <a:buSzPts val="2400"/>
              <a:buFont typeface="Bebas Neue"/>
              <a:buNone/>
            </a:pPr>
            <a:r>
              <a:rPr b="1" i="0" lang="en-CA" sz="2800" u="none" cap="none" strike="noStrike">
                <a:solidFill>
                  <a:schemeClr val="dk2"/>
                </a:solidFill>
                <a:latin typeface="IBM Plex Sans"/>
                <a:ea typeface="IBM Plex Sans"/>
                <a:cs typeface="IBM Plex Sans"/>
                <a:sym typeface="IBM Plex Sans"/>
              </a:rPr>
              <a:t> 55%</a:t>
            </a:r>
            <a:endParaRPr/>
          </a:p>
        </p:txBody>
      </p:sp>
      <p:sp>
        <p:nvSpPr>
          <p:cNvPr id="124" name="Google Shape;124;p8"/>
          <p:cNvSpPr txBox="1"/>
          <p:nvPr/>
        </p:nvSpPr>
        <p:spPr>
          <a:xfrm>
            <a:off x="409575" y="3880309"/>
            <a:ext cx="183379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CA" sz="1400" u="none" cap="none" strike="noStrike">
                <a:solidFill>
                  <a:schemeClr val="dk2"/>
                </a:solidFill>
                <a:latin typeface="Mulish"/>
                <a:ea typeface="Mulish"/>
                <a:cs typeface="Mulish"/>
                <a:sym typeface="Mulish"/>
              </a:rPr>
              <a:t>Canadian Mines Based in B.C &amp; O.N</a:t>
            </a:r>
            <a:endParaRPr/>
          </a:p>
        </p:txBody>
      </p:sp>
      <p:sp>
        <p:nvSpPr>
          <p:cNvPr id="125" name="Google Shape;125;p8"/>
          <p:cNvSpPr txBox="1"/>
          <p:nvPr/>
        </p:nvSpPr>
        <p:spPr>
          <a:xfrm>
            <a:off x="2576968" y="3329778"/>
            <a:ext cx="1123950" cy="601781"/>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chemeClr val="dk1"/>
              </a:buClr>
              <a:buSzPts val="2400"/>
              <a:buFont typeface="Bebas Neue"/>
              <a:buNone/>
            </a:pPr>
            <a:r>
              <a:rPr b="1" i="0" lang="en-CA" sz="2800" u="none" cap="none" strike="noStrike">
                <a:solidFill>
                  <a:schemeClr val="dk2"/>
                </a:solidFill>
                <a:latin typeface="IBM Plex Sans"/>
                <a:ea typeface="IBM Plex Sans"/>
                <a:cs typeface="IBM Plex Sans"/>
                <a:sym typeface="IBM Plex Sans"/>
              </a:rPr>
              <a:t>20%</a:t>
            </a:r>
            <a:endParaRPr/>
          </a:p>
        </p:txBody>
      </p:sp>
      <p:sp>
        <p:nvSpPr>
          <p:cNvPr id="126" name="Google Shape;126;p8"/>
          <p:cNvSpPr txBox="1"/>
          <p:nvPr/>
        </p:nvSpPr>
        <p:spPr>
          <a:xfrm>
            <a:off x="2200731" y="3883288"/>
            <a:ext cx="183379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CA" sz="1400" u="none" cap="none" strike="noStrike">
                <a:solidFill>
                  <a:schemeClr val="dk2"/>
                </a:solidFill>
                <a:latin typeface="Mulish"/>
                <a:ea typeface="Mulish"/>
                <a:cs typeface="Mulish"/>
                <a:sym typeface="Mulish"/>
              </a:rPr>
              <a:t>Canadian Mines</a:t>
            </a:r>
            <a:endParaRPr/>
          </a:p>
          <a:p>
            <a:pPr indent="0" lvl="0" marL="0" marR="0" rtl="0" algn="ctr">
              <a:lnSpc>
                <a:spcPct val="100000"/>
              </a:lnSpc>
              <a:spcBef>
                <a:spcPts val="0"/>
              </a:spcBef>
              <a:spcAft>
                <a:spcPts val="0"/>
              </a:spcAft>
              <a:buNone/>
            </a:pPr>
            <a:r>
              <a:rPr b="1" i="0" lang="en-CA" sz="1400" u="none" cap="none" strike="noStrike">
                <a:solidFill>
                  <a:schemeClr val="dk2"/>
                </a:solidFill>
                <a:latin typeface="Mulish"/>
                <a:ea typeface="Mulish"/>
                <a:cs typeface="Mulish"/>
                <a:sym typeface="Mulish"/>
              </a:rPr>
              <a:t>Based in Territories</a:t>
            </a:r>
            <a:endParaRPr b="1" i="0" sz="1400" u="none" cap="none" strike="noStrike">
              <a:solidFill>
                <a:schemeClr val="dk2"/>
              </a:solidFill>
              <a:latin typeface="Mulish"/>
              <a:ea typeface="Mulish"/>
              <a:cs typeface="Mulish"/>
              <a:sym typeface="Mulish"/>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descr="A screenshot of a graph&#10;&#10;Description automatically generated" id="131" name="Google Shape;131;p9"/>
          <p:cNvPicPr preferRelativeResize="0"/>
          <p:nvPr/>
        </p:nvPicPr>
        <p:blipFill rotWithShape="1">
          <a:blip r:embed="rId3">
            <a:alphaModFix/>
          </a:blip>
          <a:srcRect b="0" l="0" r="0" t="0"/>
          <a:stretch/>
        </p:blipFill>
        <p:spPr>
          <a:xfrm>
            <a:off x="276447" y="165266"/>
            <a:ext cx="8591106" cy="481296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ffects of Deforestation Thesis Defense by Slidesgo">
  <a:themeElements>
    <a:clrScheme name="Simple Light">
      <a:dk1>
        <a:srgbClr val="FFFDF8"/>
      </a:dk1>
      <a:lt1>
        <a:srgbClr val="384622"/>
      </a:lt1>
      <a:dk2>
        <a:srgbClr val="FFFFFF"/>
      </a:dk2>
      <a:lt2>
        <a:srgbClr val="B0C499"/>
      </a:lt2>
      <a:accent1>
        <a:srgbClr val="667744"/>
      </a:accent1>
      <a:accent2>
        <a:srgbClr val="FFFFFF"/>
      </a:accent2>
      <a:accent3>
        <a:srgbClr val="FFFFFF"/>
      </a:accent3>
      <a:accent4>
        <a:srgbClr val="FFFFFF"/>
      </a:accent4>
      <a:accent5>
        <a:srgbClr val="FFFFFF"/>
      </a:accent5>
      <a:accent6>
        <a:srgbClr val="FFFFFF"/>
      </a:accent6>
      <a:hlink>
        <a:srgbClr val="FFFDF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FB9F1D0F4208419E77F145EAB9A0AF" ma:contentTypeVersion="13" ma:contentTypeDescription="Create a new document." ma:contentTypeScope="" ma:versionID="178834d1d3bbace2ef346195510af3ae">
  <xsd:schema xmlns:xsd="http://www.w3.org/2001/XMLSchema" xmlns:xs="http://www.w3.org/2001/XMLSchema" xmlns:p="http://schemas.microsoft.com/office/2006/metadata/properties" xmlns:ns2="6026f046-4be4-4615-bd87-415139d39114" xmlns:ns3="c83d8238-6f7f-4551-a82c-7a9b19483568" targetNamespace="http://schemas.microsoft.com/office/2006/metadata/properties" ma:root="true" ma:fieldsID="760ad11a4b1f3d895c273e42d6132d6f" ns2:_="" ns3:_="">
    <xsd:import namespace="6026f046-4be4-4615-bd87-415139d39114"/>
    <xsd:import namespace="c83d8238-6f7f-4551-a82c-7a9b1948356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26f046-4be4-4615-bd87-415139d39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b9cbefb-1b87-4f27-9570-ed609f0b90a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3d8238-6f7f-4551-a82c-7a9b1948356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8ab68d-2fce-4038-84aa-bfdcedd8e842}" ma:internalName="TaxCatchAll" ma:showField="CatchAllData" ma:web="c83d8238-6f7f-4551-a82c-7a9b194835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83d8238-6f7f-4551-a82c-7a9b19483568" xsi:nil="true"/>
    <lcf76f155ced4ddcb4097134ff3c332f xmlns="6026f046-4be4-4615-bd87-415139d3911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27CDF3-65DD-4ABC-B22F-855D27D42DD3}"/>
</file>

<file path=customXml/itemProps2.xml><?xml version="1.0" encoding="utf-8"?>
<ds:datastoreItem xmlns:ds="http://schemas.openxmlformats.org/officeDocument/2006/customXml" ds:itemID="{9960C182-34C1-4C1D-8C9C-C830376F57D0}"/>
</file>

<file path=customXml/itemProps3.xml><?xml version="1.0" encoding="utf-8"?>
<ds:datastoreItem xmlns:ds="http://schemas.openxmlformats.org/officeDocument/2006/customXml" ds:itemID="{ED47AC60-0FEC-495B-97DF-517D51E62150}"/>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0x01010026FB9F1D0F4208419E77F145EAB9A0AF</vt:lpwstr>
  </property>
  <property fmtid="{D5CDD505-2E9C-101B-9397-08002B2CF9AE}" pid="3" name="MigrationSourceID">
    <vt:lpwstr>11C2dD3xswK45oKjbHiKjFegH9HjSZOoB</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