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3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Lst>
  <p:sldSz cx="18288000" cy="10287000"/>
  <p:notesSz cx="6858000" cy="9144000"/>
  <p:embeddedFontLst>
    <p:embeddedFont>
      <p:font typeface="Montserrat" panose="00000500000000000000" pitchFamily="2" charset="0"/>
      <p:regular r:id="rId37"/>
      <p:bold r:id="rId38"/>
      <p:italic r:id="rId39"/>
      <p:boldItalic r:id="rId40"/>
    </p:embeddedFont>
    <p:embeddedFont>
      <p:font typeface="Questrial" pitchFamily="2" charset="0"/>
      <p:regular r:id="rId41"/>
    </p:embeddedFont>
    <p:embeddedFont>
      <p:font typeface="Roboto" panose="02000000000000000000" pitchFamily="2"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823">
          <p15:clr>
            <a:srgbClr val="000000"/>
          </p15:clr>
        </p15:guide>
        <p15:guide id="2" pos="2016">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haOhEKGyb07zY+VdCYDt5daxcfU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AD216D-FE4D-6DEC-0D10-E706AC5BDF3A}" v="2" dt="2025-12-17T22:42:51.6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3823"/>
        <p:guide pos="2016"/>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customschemas.google.com/relationships/presentationmetadata" Target="metadata"/><Relationship Id="rId20" Type="http://schemas.openxmlformats.org/officeDocument/2006/relationships/slide" Target="slides/slide16.xml"/><Relationship Id="rId41"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arisha  Haider" userId="S::aarisha@rfs.energy::332df74f-59a1-44c9-9d33-0c50b1f25935" providerId="AD" clId="Web-{8FAD216D-FE4D-6DEC-0D10-E706AC5BDF3A}"/>
    <pc:docChg chg="modSld">
      <pc:chgData name="Aarisha  Haider" userId="S::aarisha@rfs.energy::332df74f-59a1-44c9-9d33-0c50b1f25935" providerId="AD" clId="Web-{8FAD216D-FE4D-6DEC-0D10-E706AC5BDF3A}" dt="2025-12-17T22:42:51.668" v="1" actId="1076"/>
      <pc:docMkLst>
        <pc:docMk/>
      </pc:docMkLst>
      <pc:sldChg chg="modSp">
        <pc:chgData name="Aarisha  Haider" userId="S::aarisha@rfs.energy::332df74f-59a1-44c9-9d33-0c50b1f25935" providerId="AD" clId="Web-{8FAD216D-FE4D-6DEC-0D10-E706AC5BDF3A}" dt="2025-12-17T22:42:51.668" v="1" actId="1076"/>
        <pc:sldMkLst>
          <pc:docMk/>
          <pc:sldMk cId="0" sldId="277"/>
        </pc:sldMkLst>
        <pc:spChg chg="mod">
          <ac:chgData name="Aarisha  Haider" userId="S::aarisha@rfs.energy::332df74f-59a1-44c9-9d33-0c50b1f25935" providerId="AD" clId="Web-{8FAD216D-FE4D-6DEC-0D10-E706AC5BDF3A}" dt="2025-12-17T22:42:51.668" v="1" actId="1076"/>
          <ac:spMkLst>
            <pc:docMk/>
            <pc:sldMk cId="0" sldId="277"/>
            <ac:spMk id="569" creationId="{00000000-0000-0000-0000-000000000000}"/>
          </ac:spMkLst>
        </pc:spChg>
      </pc:sldChg>
      <pc:sldChg chg="modSp">
        <pc:chgData name="Aarisha  Haider" userId="S::aarisha@rfs.energy::332df74f-59a1-44c9-9d33-0c50b1f25935" providerId="AD" clId="Web-{8FAD216D-FE4D-6DEC-0D10-E706AC5BDF3A}" dt="2025-12-17T22:42:41.761" v="0" actId="1076"/>
        <pc:sldMkLst>
          <pc:docMk/>
          <pc:sldMk cId="0" sldId="278"/>
        </pc:sldMkLst>
        <pc:spChg chg="mod">
          <ac:chgData name="Aarisha  Haider" userId="S::aarisha@rfs.energy::332df74f-59a1-44c9-9d33-0c50b1f25935" providerId="AD" clId="Web-{8FAD216D-FE4D-6DEC-0D10-E706AC5BDF3A}" dt="2025-12-17T22:42:41.761" v="0" actId="1076"/>
          <ac:spMkLst>
            <pc:docMk/>
            <pc:sldMk cId="0" sldId="278"/>
            <ac:spMk id="59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natural-resources.canada.ca/climate-change/climate-change-adaptation/climate-change-adaptation-program"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Speaker:</a:t>
            </a:r>
            <a:r>
              <a:rPr lang="en-US"/>
              <a:t> Laura</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US" i="1">
                <a:solidFill>
                  <a:srgbClr val="153056"/>
                </a:solidFill>
                <a:latin typeface="Calibri"/>
                <a:ea typeface="Calibri"/>
                <a:cs typeface="Calibri"/>
                <a:sym typeface="Calibri"/>
              </a:rPr>
              <a:t>As you may know, our team -  which includes RFS Energy and the University of Guelph with in-kind support from GMOB - set out to explore how emerging climate change risk assessment frameworks can be used to integrate climate resilience strategies to mine closure planning, using Giant Mine as a real-world case study. </a:t>
            </a:r>
            <a:endParaRPr i="1">
              <a:solidFill>
                <a:srgbClr val="153056"/>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i="1">
              <a:solidFill>
                <a:srgbClr val="153056"/>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i="1">
                <a:solidFill>
                  <a:srgbClr val="153056"/>
                </a:solidFill>
                <a:latin typeface="Calibri"/>
                <a:ea typeface="Calibri"/>
                <a:cs typeface="Calibri"/>
                <a:sym typeface="Calibri"/>
              </a:rPr>
              <a:t>It is our hope that the findings and outputs of our project will be beneficial and complimentary to existing efforts to incorporate a climate change lens into mine closure and post closure - including the Giant Mine Remediation Project. With this in mind, we are excited to be meeting with you today and keen to hear more about these efforts directly from the Project Team. </a:t>
            </a:r>
            <a:endParaRPr i="1">
              <a:solidFill>
                <a:srgbClr val="153056"/>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i="1">
              <a:solidFill>
                <a:srgbClr val="153056"/>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i="1">
                <a:solidFill>
                  <a:srgbClr val="153056"/>
                </a:solidFill>
                <a:latin typeface="Calibri"/>
                <a:ea typeface="Calibri"/>
                <a:cs typeface="Calibri"/>
                <a:sym typeface="Calibri"/>
              </a:rPr>
              <a:t>We’ve kept our presentation brief to give a broad overview of our project as a starting point. We are hoping that this conversation will be the first of many. After we share some background information about our project, we have reserved most of the meeting time for discussion and Q&amp;A and welcome any thoughts one how this project might support existing efforts.</a:t>
            </a:r>
            <a:endParaRPr i="1">
              <a:solidFill>
                <a:srgbClr val="153056"/>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i="1">
              <a:solidFill>
                <a:srgbClr val="153056"/>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i="1">
              <a:solidFill>
                <a:srgbClr val="153056"/>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i="1">
              <a:solidFill>
                <a:srgbClr val="153056"/>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i="1">
                <a:solidFill>
                  <a:srgbClr val="153056"/>
                </a:solidFill>
                <a:latin typeface="Calibri"/>
                <a:ea typeface="Calibri"/>
                <a:cs typeface="Calibri"/>
                <a:sym typeface="Calibri"/>
              </a:rPr>
              <a:t>The project is supported by NRCan through the </a:t>
            </a:r>
            <a:r>
              <a:rPr lang="en-US" i="1"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Climate Change Adaptation Program</a:t>
            </a:r>
            <a:r>
              <a:rPr lang="en-US" i="1">
                <a:solidFill>
                  <a:srgbClr val="153056"/>
                </a:solidFill>
                <a:latin typeface="Calibri"/>
                <a:ea typeface="Calibri"/>
                <a:cs typeface="Calibri"/>
                <a:sym typeface="Calibri"/>
              </a:rPr>
              <a:t> that aims to support decision-makers in identifying and implementing adaptation actions, enhance adaptation knowledge and skills among Canada’s workforce and increase access to climate change adaptation tools and resources.</a:t>
            </a:r>
            <a:endParaRPr i="1">
              <a:solidFill>
                <a:srgbClr val="153056"/>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i="1">
              <a:solidFill>
                <a:srgbClr val="153056"/>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
        <p:nvSpPr>
          <p:cNvPr id="87" name="Google Shape;87;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81ca1501ed_0_3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Speaker: </a:t>
            </a:r>
            <a:r>
              <a:rPr lang="en-US">
                <a:solidFill>
                  <a:schemeClr val="dk1"/>
                </a:solidFill>
              </a:rPr>
              <a:t>Aarisha</a:t>
            </a:r>
            <a:endParaRPr/>
          </a:p>
        </p:txBody>
      </p:sp>
      <p:sp>
        <p:nvSpPr>
          <p:cNvPr id="280" name="Google Shape;280;g381ca1501ed_0_39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381ca1501ed_0_4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Speaker: </a:t>
            </a:r>
            <a:r>
              <a:rPr lang="en-US">
                <a:solidFill>
                  <a:schemeClr val="dk1"/>
                </a:solidFill>
              </a:rPr>
              <a:t>Aarisha</a:t>
            </a:r>
            <a:endParaRPr/>
          </a:p>
        </p:txBody>
      </p:sp>
      <p:sp>
        <p:nvSpPr>
          <p:cNvPr id="314" name="Google Shape;314;g381ca1501ed_0_4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solidFill>
                  <a:schemeClr val="dk1"/>
                </a:solidFill>
              </a:rPr>
              <a:t>Speaker: </a:t>
            </a:r>
            <a:r>
              <a:rPr lang="en-US">
                <a:solidFill>
                  <a:schemeClr val="dk1"/>
                </a:solidFill>
              </a:rPr>
              <a:t>Nic</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Opening remarks / introduce research approach</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US">
                <a:solidFill>
                  <a:schemeClr val="dk1"/>
                </a:solidFill>
              </a:rPr>
              <a:t>Our project is meant to build on the work already being done to incorporate climate change into site closure and post closure - with the hope of creating something useful for the GM site and beyond</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US">
                <a:solidFill>
                  <a:schemeClr val="dk1"/>
                </a:solidFill>
              </a:rPr>
              <a:t>Climate adaptation practices in industry are falling behind because there are no clear guidelines</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US">
                <a:solidFill>
                  <a:schemeClr val="dk1"/>
                </a:solidFill>
              </a:rPr>
              <a:t>This project aims to fill that gap and to support industry practitioners such as yourself on this work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US">
                <a:solidFill>
                  <a:schemeClr val="dk1"/>
                </a:solidFill>
              </a:rPr>
              <a:t>It is not a Giant Mine issue but a larger issue. Giant Mine is a case study we are using as it is a first remediation site to develop a PCP - and we think it is timely to be contributing anything we learn from the national level research to provide insight to the GMRP as test to see if the tool we are developing works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US">
                <a:solidFill>
                  <a:schemeClr val="dk1"/>
                </a:solidFill>
              </a:rPr>
              <a:t>We are not coming from a place of regulatory guidelines but more so on the design of an assessment tool that will later be tested using Giant Mine and other contaminated sites</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US">
                <a:solidFill>
                  <a:schemeClr val="dk1"/>
                </a:solidFill>
              </a:rPr>
              <a:t>We recognize that GMRP is following industry practices and guidelines - and also that best practice is changing in relation to climate change and we don’t know a lot about it - it may be that industry practices are falling behind on climate action.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US">
                <a:solidFill>
                  <a:schemeClr val="dk1"/>
                </a:solidFill>
              </a:rPr>
              <a:t>For the purpose of this project, we are only focusing on the design of the tool and we would like to collaborate with you to fill in the gap and the barriers you may be facing in your work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US">
                <a:solidFill>
                  <a:schemeClr val="dk1"/>
                </a:solidFill>
              </a:rPr>
              <a:t>We are aiming to create the tool that would be an assessment tool for companies and agencies to see where they are at on their corporate social responsibility that impacts both society and environment. </a:t>
            </a:r>
            <a:endParaRPr>
              <a:solidFill>
                <a:schemeClr val="dk1"/>
              </a:solidFill>
            </a:endParaRPr>
          </a:p>
        </p:txBody>
      </p:sp>
      <p:sp>
        <p:nvSpPr>
          <p:cNvPr id="350" name="Google Shape;350;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solidFill>
                  <a:schemeClr val="dk1"/>
                </a:solidFill>
              </a:rPr>
              <a:t>Speaker: </a:t>
            </a:r>
            <a:r>
              <a:rPr lang="en-US">
                <a:solidFill>
                  <a:schemeClr val="dk1"/>
                </a:solidFill>
              </a:rPr>
              <a:t>numbers were used in</a:t>
            </a:r>
            <a:r>
              <a:rPr lang="en-US" b="1">
                <a:solidFill>
                  <a:schemeClr val="dk1"/>
                </a:solidFill>
              </a:rPr>
              <a:t> </a:t>
            </a:r>
            <a:r>
              <a:rPr lang="en-US">
                <a:solidFill>
                  <a:schemeClr val="dk1"/>
                </a:solidFill>
              </a:rPr>
              <a:t>Scoping review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We understand that mining is a major component of the global economy, and will continue to represent a prominent industry as the international community increases its demand for raw materials, and pursues critical mineral deposits to support the vision of a net-zero future. However, mine operations can have a complicated relationship with the environment, and can leave behind liabilities, such as eroded slopes and altered water bodies, whose potential impacts may be influenced by changes in environmental conditions.</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Therefore, as we mentioned, this project aims to work towards the development of a planning and assessment tool to support industry professionals across the country in developing “climate-ready” mine closure and post-closure plans. In order to do so, the first step was for our team to characterize the current state of knowledge and action related to climate adaptation practices in the post-closure phase of mining in Canada.</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As of November 2024, our preliminary analysis has shown us that Canadian attention to climate adaptation and perpetual care of mining sites is relatively new, with dialogue related to this topic increasing substantially in the last 5-6 years. In terms of authorship, we found that academics and industry professionals were responsible for around 85% of publications discussing this issue, with a notably small amount of guidance coming from federal, provincial, or municipal levels of government. Correspondingly, many of the barriers to implementing adaptation measures in this phase of mining were found to revolve around a lack of clear guidance.</a:t>
            </a:r>
            <a:endParaRPr>
              <a:solidFill>
                <a:schemeClr val="dk1"/>
              </a:solidFill>
            </a:endParaRPr>
          </a:p>
        </p:txBody>
      </p:sp>
      <p:sp>
        <p:nvSpPr>
          <p:cNvPr id="364" name="Google Shape;364;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81ca1501ed_0_4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solidFill>
                  <a:schemeClr val="dk1"/>
                </a:solidFill>
              </a:rPr>
              <a:t>Speaker: </a:t>
            </a:r>
            <a:r>
              <a:rPr lang="en-US">
                <a:solidFill>
                  <a:schemeClr val="dk1"/>
                </a:solidFill>
              </a:rPr>
              <a:t>numbers were used in</a:t>
            </a:r>
            <a:r>
              <a:rPr lang="en-US" b="1">
                <a:solidFill>
                  <a:schemeClr val="dk1"/>
                </a:solidFill>
              </a:rPr>
              <a:t> </a:t>
            </a:r>
            <a:r>
              <a:rPr lang="en-US">
                <a:solidFill>
                  <a:schemeClr val="dk1"/>
                </a:solidFill>
              </a:rPr>
              <a:t>Scoping review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We understand that mining is a major component of the global economy, and will continue to represent a prominent industry as the international community increases its demand for raw materials, and pursues critical mineral deposits to support the vision of a net-zero future. However, mine operations can have a complicated relationship with the environment, and can leave behind liabilities, such as eroded slopes and altered water bodies, whose potential impacts may be influenced by changes in environmental conditions.</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Therefore, as we mentioned, this project aims to work towards the development of a planning and assessment tool to support industry professionals across the country in developing “climate-ready” mine closure and post-closure plans. In order to do so, the first step was for our team to characterize the current state of knowledge and action related to climate adaptation practices in the post-closure phase of mining in Canada.</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As of November 2024, our preliminary analysis has shown us that Canadian attention to climate adaptation and perpetual care of mining sites is relatively new, with dialogue related to this topic increasing substantially in the last 5-6 years. In terms of authorship, we found that academics and industry professionals were responsible for around 85% of publications discussing this issue, with a notably small amount of guidance coming from federal, provincial, or municipal levels of government. Correspondingly, many of the barriers to implementing adaptation measures in this phase of mining were found to revolve around a lack of clear guidance.</a:t>
            </a:r>
            <a:endParaRPr>
              <a:solidFill>
                <a:schemeClr val="dk1"/>
              </a:solidFill>
            </a:endParaRPr>
          </a:p>
        </p:txBody>
      </p:sp>
      <p:sp>
        <p:nvSpPr>
          <p:cNvPr id="380" name="Google Shape;380;g381ca1501ed_0_46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81ca1501ed_0_4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solidFill>
                  <a:schemeClr val="dk1"/>
                </a:solidFill>
              </a:rPr>
              <a:t>Speaker: </a:t>
            </a:r>
            <a:r>
              <a:rPr lang="en-US">
                <a:solidFill>
                  <a:schemeClr val="dk1"/>
                </a:solidFill>
              </a:rPr>
              <a:t>numbers were used in</a:t>
            </a:r>
            <a:r>
              <a:rPr lang="en-US" b="1">
                <a:solidFill>
                  <a:schemeClr val="dk1"/>
                </a:solidFill>
              </a:rPr>
              <a:t> </a:t>
            </a:r>
            <a:r>
              <a:rPr lang="en-US">
                <a:solidFill>
                  <a:schemeClr val="dk1"/>
                </a:solidFill>
              </a:rPr>
              <a:t>Scoping review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We understand that mining is a major component of the global economy, and will continue to represent a prominent industry as the international community increases its demand for raw materials, and pursues critical mineral deposits to support the vision of a net-zero future. However, mine operations can have a complicated relationship with the environment, and can leave behind liabilities, such as eroded slopes and altered water bodies, whose potential impacts may be influenced by changes in environmental conditions.</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Therefore, as we mentioned, this project aims to work towards the development of a planning and assessment tool to support industry professionals across the country in developing “climate-ready” mine closure and post-closure plans. In order to do so, the first step was for our team to characterize the current state of knowledge and action related to climate adaptation practices in the post-closure phase of mining in Canada.</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As of November 2024, our preliminary analysis has shown us that Canadian attention to climate adaptation and perpetual care of mining sites is relatively new, with dialogue related to this topic increasing substantially in the last 5-6 years. In terms of authorship, we found that academics and industry professionals were responsible for around 85% of publications discussing this issue, with a notably small amount of guidance coming from federal, provincial, or municipal levels of government. Correspondingly, many of the barriers to implementing adaptation measures in this phase of mining were found to revolve around a lack of clear guidance.</a:t>
            </a:r>
            <a:endParaRPr>
              <a:solidFill>
                <a:schemeClr val="dk1"/>
              </a:solidFill>
            </a:endParaRPr>
          </a:p>
        </p:txBody>
      </p:sp>
      <p:sp>
        <p:nvSpPr>
          <p:cNvPr id="396" name="Google Shape;396;g381ca1501ed_0_48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77d771ba46_0_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solidFill>
                  <a:schemeClr val="dk1"/>
                </a:solidFill>
              </a:rPr>
              <a:t>Speaker: </a:t>
            </a:r>
            <a:r>
              <a:rPr lang="en-US">
                <a:solidFill>
                  <a:schemeClr val="dk1"/>
                </a:solidFill>
              </a:rPr>
              <a:t>Trennon</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We understand that mining is a major component of the global economy, and will continue to represent a prominent industry as the international community increases its demand for raw materials, and pursues critical mineral deposits to support the vision of a net-zero future. However, mine operations can have a complicated relationship with the environment, and can leave behind liabilities, such as eroded slopes and altered water bodies, whose potential impacts may be influenced by changes in environmental conditions.</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Therefore, as we mentioned, this project aims to work towards the development of a planning and assessment tool to support industry professionals across the country in developing “climate-ready” mine closure and post-closure plans. In order to do so, the first step was for our team to characterize the current state of knowledge and action related to climate adaptation practices in the post-closure phase of mining in Canada.</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As of November 2024, our preliminary analysis has shown us that Canadian attention to climate adaptation and perpetual care of mining sites is relatively new, with dialogue related to this topic increasing substantially in the last 5-6 years. In terms of authorship, we found that academics and industry professionals were responsible for around 85% of publications discussing this issue, with a notably small amount of guidance coming from federal, provincial, or municipal levels of government. Correspondingly, many of the barriers to implementing adaptation measures in this phase of mining were found to revolve around a lack of clear guidance.</a:t>
            </a:r>
            <a:endParaRPr>
              <a:solidFill>
                <a:schemeClr val="dk1"/>
              </a:solidFill>
            </a:endParaRPr>
          </a:p>
        </p:txBody>
      </p:sp>
      <p:sp>
        <p:nvSpPr>
          <p:cNvPr id="412" name="Google Shape;412;g377d771ba46_0_8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381ca1501ed_0_4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solidFill>
                  <a:schemeClr val="dk1"/>
                </a:solidFill>
              </a:rPr>
              <a:t>Speaker: </a:t>
            </a:r>
            <a:r>
              <a:rPr lang="en-US">
                <a:solidFill>
                  <a:schemeClr val="dk1"/>
                </a:solidFill>
              </a:rPr>
              <a:t>Trennon</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We understand that mining is a major component of the global economy, and will continue to represent a prominent industry as the international community increases its demand for raw materials, and pursues critical mineral deposits to support the vision of a net-zero future. However, mine operations can have a complicated relationship with the environment, and can leave behind liabilities, such as eroded slopes and altered water bodies, whose potential impacts may be influenced by changes in environmental conditions.</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Therefore, as we mentioned, this project aims to work towards the development of a planning and assessment tool to support industry professionals across the country in developing “climate-ready” mine closure and post-closure plans. In order to do so, the first step was for our team to characterize the current state of knowledge and action related to climate adaptation practices in the post-closure phase of mining in Canada.</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As of November 2024, our preliminary analysis has shown us that Canadian attention to climate adaptation and perpetual care of mining sites is relatively new, with dialogue related to this topic increasing substantially in the last 5-6 years. In terms of authorship, we found that academics and industry professionals were responsible for around 85% of publications discussing this issue, with a notably small amount of guidance coming from federal, provincial, or municipal levels of government. Correspondingly, many of the barriers to implementing adaptation measures in this phase of mining were found to revolve around a lack of clear guidance.</a:t>
            </a:r>
            <a:endParaRPr>
              <a:solidFill>
                <a:schemeClr val="dk1"/>
              </a:solidFill>
            </a:endParaRPr>
          </a:p>
        </p:txBody>
      </p:sp>
      <p:sp>
        <p:nvSpPr>
          <p:cNvPr id="433" name="Google Shape;433;g381ca1501ed_0_49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381ca1501ed_0_5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solidFill>
                  <a:schemeClr val="dk1"/>
                </a:solidFill>
              </a:rPr>
              <a:t>Speaker: </a:t>
            </a:r>
            <a:r>
              <a:rPr lang="en-US">
                <a:solidFill>
                  <a:schemeClr val="dk1"/>
                </a:solidFill>
              </a:rPr>
              <a:t>Trennon</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We understand that mining is a major component of the global economy, and will continue to represent a prominent industry as the international community increases its demand for raw materials, and pursues critical mineral deposits to support the vision of a net-zero future. However, mine operations can have a complicated relationship with the environment, and can leave behind liabilities, such as eroded slopes and altered water bodies, whose potential impacts may be influenced by changes in environmental conditions.</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Therefore, as we mentioned, this project aims to work towards the development of a planning and assessment tool to support industry professionals across the country in developing “climate-ready” mine closure and post-closure plans. In order to do so, the first step was for our team to characterize the current state of knowledge and action related to climate adaptation practices in the post-closure phase of mining in Canada.</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As of November 2024, our preliminary analysis has shown us that Canadian attention to climate adaptation and perpetual care of mining sites is relatively new, with dialogue related to this topic increasing substantially in the last 5-6 years. In terms of authorship, we found that academics and industry professionals were responsible for around 85% of publications discussing this issue, with a notably small amount of guidance coming from federal, provincial, or municipal levels of government. Correspondingly, many of the barriers to implementing adaptation measures in this phase of mining were found to revolve around a lack of clear guidance.</a:t>
            </a:r>
            <a:endParaRPr>
              <a:solidFill>
                <a:schemeClr val="dk1"/>
              </a:solidFill>
            </a:endParaRPr>
          </a:p>
        </p:txBody>
      </p:sp>
      <p:sp>
        <p:nvSpPr>
          <p:cNvPr id="454" name="Google Shape;454;g381ca1501ed_0_5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81ca1501ed_0_5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solidFill>
                  <a:schemeClr val="dk1"/>
                </a:solidFill>
              </a:rPr>
              <a:t>Speaker: </a:t>
            </a:r>
            <a:r>
              <a:rPr lang="en-US">
                <a:solidFill>
                  <a:schemeClr val="dk1"/>
                </a:solidFill>
              </a:rPr>
              <a:t>Trennon</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We understand that mining is a major component of the global economy, and will continue to represent a prominent industry as the international community increases its demand for raw materials, and pursues critical mineral deposits to support the vision of a net-zero future. However, mine operations can have a complicated relationship with the environment, and can leave behind liabilities, such as eroded slopes and altered water bodies, whose potential impacts may be influenced by changes in environmental conditions.</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Therefore, as we mentioned, this project aims to work towards the development of a planning and assessment tool to support industry professionals across the country in developing “climate-ready” mine closure and post-closure plans. In order to do so, the first step was for our team to characterize the current state of knowledge and action related to climate adaptation practices in the post-closure phase of mining in Canada.</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As of November 2024, our preliminary analysis has shown us that Canadian attention to climate adaptation and perpetual care of mining sites is relatively new, with dialogue related to this topic increasing substantially in the last 5-6 years. In terms of authorship, we found that academics and industry professionals were responsible for around 85% of publications discussing this issue, with a notably small amount of guidance coming from federal, provincial, or municipal levels of government. Correspondingly, many of the barriers to implementing adaptation measures in this phase of mining were found to revolve around a lack of clear guidance.</a:t>
            </a:r>
            <a:endParaRPr>
              <a:solidFill>
                <a:schemeClr val="dk1"/>
              </a:solidFill>
            </a:endParaRPr>
          </a:p>
        </p:txBody>
      </p:sp>
      <p:sp>
        <p:nvSpPr>
          <p:cNvPr id="475" name="Google Shape;475;g381ca1501ed_0_53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08041714d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Speaker: </a:t>
            </a:r>
            <a:r>
              <a:rPr lang="en-US">
                <a:solidFill>
                  <a:schemeClr val="dk1"/>
                </a:solidFill>
              </a:rPr>
              <a:t>Laura</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Although we are meeting virtually from many regions across what is now called Canada, we want to take a moment to reflect on the the lands that each of us occupy today, and to recognize Indigenous Peoples who have stewarded these lands, waters, and skies since time immemorial.</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I am speaking to you today as a guest on the Treaty Lands and traditional territory of the Mississaugas of the Credit First Nation, also known as Oakville, Ontario. This region has been cared for by many Nations - the Haudenosaunee, the Huron Wendat and the Neutral Peoples - and they continue to hold deep cultural and spiritual significance today.</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As you know, our project is largely focused on the Giant Mine site in the Northwest Territories, within the traditional territory of the Yellowknives Dene First Nation and the larger homelands of the Dene Peoples. We recognize that this region is also deeply meaningful to the Métis and Inuit communities, who continue to maintain relationships with these lands.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Our team works from coast to coast, and this project is grounded in a commitment to environmental stewardship and meaningful community engagement. We acknowledge that true sustainability cannot be achieved without listening to, learning from, and working in partnership with Indigenous communities who have long protected and understood these environments.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We express our respect and gratitude to the Indigenous Peoples past and present who care for these territories, and we commit to carrying out this work in a way that honours those responsibilities.</a:t>
            </a:r>
            <a:endParaRPr>
              <a:solidFill>
                <a:schemeClr val="dk1"/>
              </a:solidFill>
            </a:endParaRPr>
          </a:p>
          <a:p>
            <a:pPr marL="0" lvl="0" indent="0" algn="l" rtl="0">
              <a:lnSpc>
                <a:spcPct val="100000"/>
              </a:lnSpc>
              <a:spcBef>
                <a:spcPts val="0"/>
              </a:spcBef>
              <a:spcAft>
                <a:spcPts val="0"/>
              </a:spcAft>
              <a:buSzPts val="1100"/>
              <a:buNone/>
            </a:pPr>
            <a:endParaRPr/>
          </a:p>
        </p:txBody>
      </p:sp>
      <p:sp>
        <p:nvSpPr>
          <p:cNvPr id="107" name="Google Shape;107;g3508041714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377d771ba46_0_9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Speaker: </a:t>
            </a:r>
            <a:endParaRPr/>
          </a:p>
        </p:txBody>
      </p:sp>
      <p:sp>
        <p:nvSpPr>
          <p:cNvPr id="496" name="Google Shape;496;g377d771ba46_0_9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381ca1501e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Speaker: </a:t>
            </a:r>
            <a:endParaRPr/>
          </a:p>
        </p:txBody>
      </p:sp>
      <p:sp>
        <p:nvSpPr>
          <p:cNvPr id="524" name="Google Shape;524;g381ca1501e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81ca1501ed_0_1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Speaker: </a:t>
            </a:r>
            <a:endParaRPr/>
          </a:p>
        </p:txBody>
      </p:sp>
      <p:sp>
        <p:nvSpPr>
          <p:cNvPr id="553" name="Google Shape;553;g381ca1501ed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381ca1501ed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Speaker: </a:t>
            </a:r>
            <a:endParaRPr/>
          </a:p>
        </p:txBody>
      </p:sp>
      <p:sp>
        <p:nvSpPr>
          <p:cNvPr id="583" name="Google Shape;583;g381ca1501ed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381ca1501ed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Speaker: </a:t>
            </a:r>
            <a:endParaRPr/>
          </a:p>
        </p:txBody>
      </p:sp>
      <p:sp>
        <p:nvSpPr>
          <p:cNvPr id="614" name="Google Shape;614;g381ca1501ed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381ca1501ed_0_1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Speaker: </a:t>
            </a:r>
            <a:endParaRPr/>
          </a:p>
        </p:txBody>
      </p:sp>
      <p:sp>
        <p:nvSpPr>
          <p:cNvPr id="646" name="Google Shape;646;g381ca1501ed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388a2dc847f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Speaker: </a:t>
            </a:r>
            <a:endParaRPr/>
          </a:p>
        </p:txBody>
      </p:sp>
      <p:sp>
        <p:nvSpPr>
          <p:cNvPr id="679" name="Google Shape;679;g388a2dc847f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376ac930eeb_0_3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Speaker:</a:t>
            </a:r>
            <a:endParaRPr/>
          </a:p>
        </p:txBody>
      </p:sp>
      <p:sp>
        <p:nvSpPr>
          <p:cNvPr id="695" name="Google Shape;695;g376ac930eeb_0_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37953f45bf2_0_6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Speaker:</a:t>
            </a:r>
            <a:endParaRPr/>
          </a:p>
        </p:txBody>
      </p:sp>
      <p:sp>
        <p:nvSpPr>
          <p:cNvPr id="714" name="Google Shape;714;g37953f45bf2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37953f45bf2_0_6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Speaker:</a:t>
            </a:r>
            <a:endParaRPr/>
          </a:p>
        </p:txBody>
      </p:sp>
      <p:sp>
        <p:nvSpPr>
          <p:cNvPr id="733" name="Google Shape;733;g37953f45bf2_0_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4c952d5140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Speaker: </a:t>
            </a:r>
            <a:r>
              <a:rPr lang="en-US">
                <a:solidFill>
                  <a:schemeClr val="dk1"/>
                </a:solidFill>
              </a:rPr>
              <a:t>how do you do the thing and how you have done a good enough job that climate change lens is properly incorporated - it is the process. how do you help a group like GMOB who is working with remediation team - yes i feel confident to say they have done a good job integrating climate change lens - and here is why. How do you get to that confidence? It took us a year and half to find a climate modeller - we are excited to talk to this group who also probably finding trouble to fill in those gaps.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*DO NOT MENTION: how do you make something accessible but tailor to be specific/local context- the opportunities and challenges of create this tool/and how could it fail?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t>The Climate Ready Mine Project is a </a:t>
            </a:r>
            <a:r>
              <a:rPr lang="en-US" b="1"/>
              <a:t>collaboration between</a:t>
            </a:r>
            <a:r>
              <a:rPr lang="en-US"/>
              <a:t> the University of Guelph, RFS Energy and the Giant Mine Oversight Board exploring how emerging climate change risk assessment frameworks can be used to integrate climate resilience strategies to mine closure planning, using Giant Mine as a real-world case study.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This project is funded by Natural Resources Canada’s Climate Change Adaptation Program that was publicly announced last month. The program that supports Canada’s regions and sectors to adapt to a changing climate and aims to:</a:t>
            </a:r>
            <a:endParaRPr/>
          </a:p>
          <a:p>
            <a:pPr marL="457200" lvl="0" indent="-298450" algn="l" rtl="0">
              <a:lnSpc>
                <a:spcPct val="100000"/>
              </a:lnSpc>
              <a:spcBef>
                <a:spcPts val="0"/>
              </a:spcBef>
              <a:spcAft>
                <a:spcPts val="0"/>
              </a:spcAft>
              <a:buSzPts val="1100"/>
              <a:buChar char="●"/>
            </a:pPr>
            <a:r>
              <a:rPr lang="en-US"/>
              <a:t>support decision-makers in identifying and implementing adaptation actions;</a:t>
            </a:r>
            <a:endParaRPr/>
          </a:p>
          <a:p>
            <a:pPr marL="457200" lvl="0" indent="-298450" algn="l" rtl="0">
              <a:lnSpc>
                <a:spcPct val="100000"/>
              </a:lnSpc>
              <a:spcBef>
                <a:spcPts val="0"/>
              </a:spcBef>
              <a:spcAft>
                <a:spcPts val="0"/>
              </a:spcAft>
              <a:buSzPts val="1100"/>
              <a:buChar char="●"/>
            </a:pPr>
            <a:r>
              <a:rPr lang="en-US"/>
              <a:t>enhance adaptation knowledge and skills among Canada’s workforce; and</a:t>
            </a:r>
            <a:endParaRPr/>
          </a:p>
          <a:p>
            <a:pPr marL="457200" lvl="0" indent="-298450" algn="l" rtl="0">
              <a:lnSpc>
                <a:spcPct val="100000"/>
              </a:lnSpc>
              <a:spcBef>
                <a:spcPts val="0"/>
              </a:spcBef>
              <a:spcAft>
                <a:spcPts val="0"/>
              </a:spcAft>
              <a:buSzPts val="1100"/>
              <a:buChar char="●"/>
            </a:pPr>
            <a:r>
              <a:rPr lang="en-US"/>
              <a:t>increase access to climate change adaptation tools and resources.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Our project was one of 7 funded in the North. We intend to reach out to both NWT-based teams who were also awarded funding for related projects to see where there might be opportunities for collaboration and/or shared learnings and resources.</a:t>
            </a:r>
            <a:endParaRPr/>
          </a:p>
          <a:p>
            <a:pPr marL="457200" lvl="0" indent="-298450" algn="l" rtl="0">
              <a:lnSpc>
                <a:spcPct val="100000"/>
              </a:lnSpc>
              <a:spcBef>
                <a:spcPts val="0"/>
              </a:spcBef>
              <a:spcAft>
                <a:spcPts val="0"/>
              </a:spcAft>
              <a:buClr>
                <a:schemeClr val="dk1"/>
              </a:buClr>
              <a:buSzPts val="1100"/>
              <a:buChar char="●"/>
            </a:pPr>
            <a:r>
              <a:rPr lang="en-US">
                <a:solidFill>
                  <a:schemeClr val="dk1"/>
                </a:solidFill>
              </a:rPr>
              <a:t>GNWT will be looking to increase workforce capacity in NWT related to climate impacts through adaptation training &amp; educational resources.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US">
                <a:solidFill>
                  <a:schemeClr val="dk1"/>
                </a:solidFill>
              </a:rPr>
              <a:t>Sahtu Renewable Resources Board will be looking into Integrating Climate Change Resilience into Site Closure and Reclamation through research into drilling sumps, contaminant mobility and the impacts of current and future climate change. </a:t>
            </a:r>
            <a:endParaRPr>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GNWT Project:</a:t>
            </a:r>
            <a:r>
              <a:rPr lang="en-US"/>
              <a:t> </a:t>
            </a:r>
            <a:endParaRPr/>
          </a:p>
          <a:p>
            <a:pPr marL="0" lvl="0" indent="0" algn="l" rtl="0">
              <a:lnSpc>
                <a:spcPct val="100000"/>
              </a:lnSpc>
              <a:spcBef>
                <a:spcPts val="0"/>
              </a:spcBef>
              <a:spcAft>
                <a:spcPts val="0"/>
              </a:spcAft>
              <a:buSzPts val="1100"/>
              <a:buNone/>
            </a:pPr>
            <a:r>
              <a:rPr lang="en-US"/>
              <a:t>This project will increase the workforce capacity of the Northwest Territories (NWT) to plan for and respond to climate impacts by increasing its access to adaptation training resources and educational materials tailored to the northern context and including an Indigenous perspective. The project will develop and deliver a series of webinars and courses targeting various audiences including NWT professionals and practitioners, Indigenous governments and organizations, local/community governments and elected officials.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Sahtú Renewable Resources Board:</a:t>
            </a:r>
            <a:endParaRPr b="1"/>
          </a:p>
          <a:p>
            <a:pPr marL="0" lvl="0" indent="0" algn="l" rtl="0">
              <a:lnSpc>
                <a:spcPct val="100000"/>
              </a:lnSpc>
              <a:spcBef>
                <a:spcPts val="0"/>
              </a:spcBef>
              <a:spcAft>
                <a:spcPts val="0"/>
              </a:spcAft>
              <a:buSzPts val="1100"/>
              <a:buNone/>
            </a:pPr>
            <a:r>
              <a:rPr lang="en-US"/>
              <a:t>This project will evaluate existing research on drilling sumps to identify and define the risks associated with the mobility of contaminants. The project will include the development of land reclamation guidance aimed at re-establishing safe conditions for land use by the Sahtú Dene and Métis communities, taking into account the impacts of current and future climate change.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announced in March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Clr>
                <a:srgbClr val="153056"/>
              </a:buClr>
              <a:buSzPts val="1100"/>
              <a:buFont typeface="Montserrat"/>
              <a:buChar char="●"/>
            </a:pPr>
            <a:r>
              <a:rPr lang="en-US">
                <a:solidFill>
                  <a:srgbClr val="153056"/>
                </a:solidFill>
                <a:latin typeface="Montserrat"/>
                <a:ea typeface="Montserrat"/>
                <a:cs typeface="Montserrat"/>
                <a:sym typeface="Montserrat"/>
              </a:rPr>
              <a:t>Develop a Summary Report and Presentation outlining the process taken to assess climate risk and adaptation strategies using GMRP as a case study; and use it to replicate for other climate risk sites across Canada.</a:t>
            </a:r>
            <a:endParaRPr>
              <a:solidFill>
                <a:srgbClr val="153056"/>
              </a:solidFill>
              <a:latin typeface="Montserrat"/>
              <a:ea typeface="Montserrat"/>
              <a:cs typeface="Montserrat"/>
              <a:sym typeface="Montserrat"/>
            </a:endParaRPr>
          </a:p>
          <a:p>
            <a:pPr marL="457200" lvl="0" indent="-298450" algn="l" rtl="0">
              <a:lnSpc>
                <a:spcPct val="100000"/>
              </a:lnSpc>
              <a:spcBef>
                <a:spcPts val="0"/>
              </a:spcBef>
              <a:spcAft>
                <a:spcPts val="0"/>
              </a:spcAft>
              <a:buClr>
                <a:srgbClr val="153056"/>
              </a:buClr>
              <a:buSzPts val="1100"/>
              <a:buFont typeface="Montserrat"/>
              <a:buChar char="●"/>
            </a:pPr>
            <a:r>
              <a:rPr lang="en-US">
                <a:solidFill>
                  <a:srgbClr val="153056"/>
                </a:solidFill>
                <a:latin typeface="Montserrat"/>
                <a:ea typeface="Montserrat"/>
                <a:cs typeface="Montserrat"/>
                <a:sym typeface="Montserrat"/>
              </a:rPr>
              <a:t>Use the Giant Mine Remediation Project in the Northwest Territories as a case study to document the benefits of integrating climate change adaptation lens in mine closure planning.</a:t>
            </a:r>
            <a:endParaRPr>
              <a:solidFill>
                <a:srgbClr val="153056"/>
              </a:solidFill>
              <a:latin typeface="Montserrat"/>
              <a:ea typeface="Montserrat"/>
              <a:cs typeface="Montserrat"/>
              <a:sym typeface="Montserrat"/>
            </a:endParaRPr>
          </a:p>
          <a:p>
            <a:pPr marL="457200" lvl="0" indent="-298450" algn="l" rtl="0">
              <a:lnSpc>
                <a:spcPct val="100000"/>
              </a:lnSpc>
              <a:spcBef>
                <a:spcPts val="0"/>
              </a:spcBef>
              <a:spcAft>
                <a:spcPts val="0"/>
              </a:spcAft>
              <a:buClr>
                <a:srgbClr val="153056"/>
              </a:buClr>
              <a:buSzPts val="1100"/>
              <a:buFont typeface="Montserrat"/>
              <a:buChar char="●"/>
            </a:pPr>
            <a:r>
              <a:rPr lang="en-US">
                <a:solidFill>
                  <a:srgbClr val="153056"/>
                </a:solidFill>
                <a:latin typeface="Montserrat"/>
                <a:ea typeface="Montserrat"/>
                <a:cs typeface="Montserrat"/>
                <a:sym typeface="Montserrat"/>
              </a:rPr>
              <a:t>Identify opportunities for additional tools &amp; resources tailored to varying audiences, this may include capacity building and job shadowing opportunities.</a:t>
            </a:r>
            <a:endParaRPr>
              <a:solidFill>
                <a:srgbClr val="153056"/>
              </a:solidFill>
              <a:latin typeface="Montserrat"/>
              <a:ea typeface="Montserrat"/>
              <a:cs typeface="Montserrat"/>
              <a:sym typeface="Montserrat"/>
            </a:endParaRPr>
          </a:p>
          <a:p>
            <a:pPr marL="457200" lvl="0" indent="-298450" algn="l" rtl="0">
              <a:lnSpc>
                <a:spcPct val="100000"/>
              </a:lnSpc>
              <a:spcBef>
                <a:spcPts val="0"/>
              </a:spcBef>
              <a:spcAft>
                <a:spcPts val="0"/>
              </a:spcAft>
              <a:buClr>
                <a:srgbClr val="153056"/>
              </a:buClr>
              <a:buSzPts val="1100"/>
              <a:buFont typeface="Montserrat"/>
              <a:buChar char="●"/>
            </a:pPr>
            <a:r>
              <a:rPr lang="en-US">
                <a:solidFill>
                  <a:srgbClr val="153056"/>
                </a:solidFill>
                <a:latin typeface="Montserrat"/>
                <a:ea typeface="Montserrat"/>
                <a:cs typeface="Montserrat"/>
                <a:sym typeface="Montserrat"/>
              </a:rPr>
              <a:t>Share an assessment tool with the advisory committee and convene a meeting/presentation series to local partners to assess post-closure and perpetuity plans for ‘climate readiness’. </a:t>
            </a:r>
            <a:endParaRPr>
              <a:solidFill>
                <a:srgbClr val="153056"/>
              </a:solidFill>
              <a:latin typeface="Montserrat"/>
              <a:ea typeface="Montserrat"/>
              <a:cs typeface="Montserrat"/>
              <a:sym typeface="Montserrat"/>
            </a:endParaRPr>
          </a:p>
          <a:p>
            <a:pPr marL="457200" lvl="0" indent="-298450" algn="l" rtl="0">
              <a:lnSpc>
                <a:spcPct val="100000"/>
              </a:lnSpc>
              <a:spcBef>
                <a:spcPts val="0"/>
              </a:spcBef>
              <a:spcAft>
                <a:spcPts val="0"/>
              </a:spcAft>
              <a:buClr>
                <a:srgbClr val="153056"/>
              </a:buClr>
              <a:buSzPts val="1100"/>
              <a:buFont typeface="Montserrat"/>
              <a:buChar char="●"/>
            </a:pPr>
            <a:r>
              <a:rPr lang="en-US">
                <a:solidFill>
                  <a:srgbClr val="153056"/>
                </a:solidFill>
                <a:latin typeface="Montserrat"/>
                <a:ea typeface="Montserrat"/>
                <a:cs typeface="Montserrat"/>
                <a:sym typeface="Montserrat"/>
              </a:rPr>
              <a:t>Intention is to  provide meaningful adaptation strategies that can feasibly be implemented by remediation teams across the North over short, medium and long timeframes based on risks identified.</a:t>
            </a:r>
            <a:endParaRPr>
              <a:solidFill>
                <a:srgbClr val="153056"/>
              </a:solidFill>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sz="2400">
              <a:solidFill>
                <a:srgbClr val="153056"/>
              </a:solidFill>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a:p>
        </p:txBody>
      </p:sp>
      <p:sp>
        <p:nvSpPr>
          <p:cNvPr id="124" name="Google Shape;124;g34c952d5140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350d4083980_4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Speaker: </a:t>
            </a:r>
            <a:r>
              <a:rPr lang="en-US">
                <a:solidFill>
                  <a:schemeClr val="dk1"/>
                </a:solidFill>
              </a:rPr>
              <a:t>Trennon</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With that, I think that concludes the formal component of our presentation. We want to thank you all for your time and participation today, and open up the rest of the meeting for questions and discussions.</a:t>
            </a:r>
            <a:endParaRPr>
              <a:solidFill>
                <a:schemeClr val="dk1"/>
              </a:solidFill>
            </a:endParaRPr>
          </a:p>
        </p:txBody>
      </p:sp>
      <p:sp>
        <p:nvSpPr>
          <p:cNvPr id="752" name="Google Shape;752;g350d4083980_4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66" name="Google Shape;766;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4c952d5140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Speaker: </a:t>
            </a:r>
            <a:r>
              <a:rPr lang="en-US">
                <a:solidFill>
                  <a:schemeClr val="dk1"/>
                </a:solidFill>
              </a:rPr>
              <a:t>Laura</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This project represented a collaboration between academia (University of Guelph), industry (RFS Energy) and the non-profit sector (GMOB). These three organizations worked collaboratively to design &amp; launch the project, each with its own distinct role in the project: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We wanted to take a moment to share a bit more about the multidisciplinary team behind the project.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US">
                <a:solidFill>
                  <a:schemeClr val="dk1"/>
                </a:solidFill>
              </a:rPr>
              <a:t>Dr. Nicolas Brunet and his research team at the University of Guelph is the Principle Investigator and the lead organization and grant recipient. The UofG will play an oversight role for the project, as well as strategic guidance on all research methods and activities. He is supported by a number of undergrad and graduate students, and so this project is also providing valuable hands-on learning opportunities for students in his department.</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US">
                <a:solidFill>
                  <a:schemeClr val="dk1"/>
                </a:solidFill>
              </a:rPr>
              <a:t>RFS Energy is a small sustainability consulting firm, with a team of 12 and a strong background in project management, design, market research and implementation in the clean energy and climate sectors as well as extensive experience leading successful federally-funded projects. RFS Energy is a host employer for several internship placements and this project has provided several meaningful and hands-on job opportunities for students and recent grads.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US">
                <a:solidFill>
                  <a:schemeClr val="dk1"/>
                </a:solidFill>
              </a:rPr>
              <a:t>GMOB you of course know. GMOB’s role in this project is to </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US">
                <a:solidFill>
                  <a:schemeClr val="dk1"/>
                </a:solidFill>
              </a:rPr>
              <a:t>Act as liaison between and facilitate meetings with the project team, GMOB and the Giant Mine Remediation Project (GMRP) Team </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US">
                <a:solidFill>
                  <a:schemeClr val="dk1"/>
                </a:solidFill>
              </a:rPr>
              <a:t>Advise on community engagement approach and knowledge-sharing tactics and channels </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US">
                <a:solidFill>
                  <a:schemeClr val="dk1"/>
                </a:solidFill>
              </a:rPr>
              <a:t>Provide local context and subject matter expertise on GMRP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As we move into the second phase of our work, we are looking to increase involvement and participation from local individuals, groups and organizations as appropriate. </a:t>
            </a:r>
            <a:endParaRPr>
              <a:solidFill>
                <a:schemeClr val="dk1"/>
              </a:solidFill>
            </a:endParaRPr>
          </a:p>
        </p:txBody>
      </p:sp>
      <p:sp>
        <p:nvSpPr>
          <p:cNvPr id="144" name="Google Shape;144;g34c952d5140_0_5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7953f45bf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Speaker: </a:t>
            </a:r>
            <a:r>
              <a:rPr lang="en-US">
                <a:solidFill>
                  <a:schemeClr val="dk1"/>
                </a:solidFill>
              </a:rPr>
              <a:t>Aarisha</a:t>
            </a:r>
            <a:endParaRPr sz="1050">
              <a:solidFill>
                <a:srgbClr val="444746"/>
              </a:solidFill>
              <a:latin typeface="Roboto"/>
              <a:ea typeface="Roboto"/>
              <a:cs typeface="Roboto"/>
              <a:sym typeface="Roboto"/>
            </a:endParaRPr>
          </a:p>
          <a:p>
            <a:pPr marL="0" lvl="0" indent="0" algn="l" rtl="0">
              <a:lnSpc>
                <a:spcPct val="100000"/>
              </a:lnSpc>
              <a:spcBef>
                <a:spcPts val="0"/>
              </a:spcBef>
              <a:spcAft>
                <a:spcPts val="0"/>
              </a:spcAft>
              <a:buSzPts val="1100"/>
              <a:buNone/>
            </a:pPr>
            <a:endParaRPr sz="1050">
              <a:solidFill>
                <a:srgbClr val="444746"/>
              </a:solidFill>
              <a:latin typeface="Roboto"/>
              <a:ea typeface="Roboto"/>
              <a:cs typeface="Roboto"/>
              <a:sym typeface="Roboto"/>
            </a:endParaRPr>
          </a:p>
          <a:p>
            <a:pPr marL="0" lvl="0" indent="0" algn="l" rtl="0">
              <a:lnSpc>
                <a:spcPct val="100000"/>
              </a:lnSpc>
              <a:spcBef>
                <a:spcPts val="0"/>
              </a:spcBef>
              <a:spcAft>
                <a:spcPts val="0"/>
              </a:spcAft>
              <a:buSzPts val="1100"/>
              <a:buNone/>
            </a:pPr>
            <a:r>
              <a:rPr lang="en-US" sz="1050">
                <a:solidFill>
                  <a:srgbClr val="444746"/>
                </a:solidFill>
                <a:latin typeface="Roboto"/>
                <a:ea typeface="Roboto"/>
                <a:cs typeface="Roboto"/>
                <a:sym typeface="Roboto"/>
              </a:rPr>
              <a:t>Project objective from NRCan CA: Increase climate change adaptation knowledge &amp; capacity among mining professionals, decision-makers, rights-holders</a:t>
            </a:r>
            <a:endParaRPr sz="1050">
              <a:solidFill>
                <a:srgbClr val="444746"/>
              </a:solidFill>
              <a:latin typeface="Roboto"/>
              <a:ea typeface="Roboto"/>
              <a:cs typeface="Roboto"/>
              <a:sym typeface="Roboto"/>
            </a:endParaRPr>
          </a:p>
          <a:p>
            <a:pPr marL="0" lvl="0" indent="0" algn="l" rtl="0">
              <a:lnSpc>
                <a:spcPct val="100000"/>
              </a:lnSpc>
              <a:spcBef>
                <a:spcPts val="0"/>
              </a:spcBef>
              <a:spcAft>
                <a:spcPts val="0"/>
              </a:spcAft>
              <a:buSzPts val="1100"/>
              <a:buNone/>
            </a:pPr>
            <a:endParaRPr sz="1050">
              <a:solidFill>
                <a:srgbClr val="444746"/>
              </a:solidFill>
              <a:latin typeface="Roboto"/>
              <a:ea typeface="Roboto"/>
              <a:cs typeface="Roboto"/>
              <a:sym typeface="Roboto"/>
            </a:endParaRPr>
          </a:p>
          <a:p>
            <a:pPr marL="0" lvl="0" indent="0" algn="l" rtl="0">
              <a:lnSpc>
                <a:spcPct val="107916"/>
              </a:lnSpc>
              <a:spcBef>
                <a:spcPts val="0"/>
              </a:spcBef>
              <a:spcAft>
                <a:spcPts val="0"/>
              </a:spcAft>
              <a:buSzPts val="1100"/>
              <a:buNone/>
            </a:pPr>
            <a:endParaRPr sz="1050">
              <a:solidFill>
                <a:srgbClr val="444746"/>
              </a:solidFill>
              <a:latin typeface="Roboto"/>
              <a:ea typeface="Roboto"/>
              <a:cs typeface="Roboto"/>
              <a:sym typeface="Roboto"/>
            </a:endParaRPr>
          </a:p>
        </p:txBody>
      </p:sp>
      <p:sp>
        <p:nvSpPr>
          <p:cNvPr id="166" name="Google Shape;166;g37953f45bf2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7953f45bf2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Speaker: </a:t>
            </a:r>
            <a:r>
              <a:rPr lang="en-US">
                <a:solidFill>
                  <a:schemeClr val="dk1"/>
                </a:solidFill>
              </a:rPr>
              <a:t>Aarisha</a:t>
            </a:r>
            <a:endParaRPr sz="1050">
              <a:solidFill>
                <a:srgbClr val="444746"/>
              </a:solidFill>
              <a:latin typeface="Roboto"/>
              <a:ea typeface="Roboto"/>
              <a:cs typeface="Roboto"/>
              <a:sym typeface="Roboto"/>
            </a:endParaRPr>
          </a:p>
          <a:p>
            <a:pPr marL="0" lvl="0" indent="0" algn="l" rtl="0">
              <a:lnSpc>
                <a:spcPct val="100000"/>
              </a:lnSpc>
              <a:spcBef>
                <a:spcPts val="0"/>
              </a:spcBef>
              <a:spcAft>
                <a:spcPts val="0"/>
              </a:spcAft>
              <a:buSzPts val="1100"/>
              <a:buNone/>
            </a:pPr>
            <a:endParaRPr sz="1050">
              <a:solidFill>
                <a:srgbClr val="444746"/>
              </a:solidFill>
              <a:latin typeface="Roboto"/>
              <a:ea typeface="Roboto"/>
              <a:cs typeface="Roboto"/>
              <a:sym typeface="Roboto"/>
            </a:endParaRPr>
          </a:p>
          <a:p>
            <a:pPr marL="0" lvl="0" indent="0" algn="l" rtl="0">
              <a:lnSpc>
                <a:spcPct val="100000"/>
              </a:lnSpc>
              <a:spcBef>
                <a:spcPts val="0"/>
              </a:spcBef>
              <a:spcAft>
                <a:spcPts val="0"/>
              </a:spcAft>
              <a:buSzPts val="1100"/>
              <a:buNone/>
            </a:pPr>
            <a:r>
              <a:rPr lang="en-US" sz="1050">
                <a:solidFill>
                  <a:srgbClr val="444746"/>
                </a:solidFill>
                <a:latin typeface="Roboto"/>
                <a:ea typeface="Roboto"/>
                <a:cs typeface="Roboto"/>
                <a:sym typeface="Roboto"/>
              </a:rPr>
              <a:t>Project objective from NRCan CA: Increase climate change adaptation knowledge &amp; capacity among mining professionals, decision-makers, rights-holders</a:t>
            </a:r>
            <a:endParaRPr sz="1050">
              <a:solidFill>
                <a:srgbClr val="444746"/>
              </a:solidFill>
              <a:latin typeface="Roboto"/>
              <a:ea typeface="Roboto"/>
              <a:cs typeface="Roboto"/>
              <a:sym typeface="Roboto"/>
            </a:endParaRPr>
          </a:p>
          <a:p>
            <a:pPr marL="0" lvl="0" indent="0" algn="l" rtl="0">
              <a:lnSpc>
                <a:spcPct val="100000"/>
              </a:lnSpc>
              <a:spcBef>
                <a:spcPts val="0"/>
              </a:spcBef>
              <a:spcAft>
                <a:spcPts val="0"/>
              </a:spcAft>
              <a:buSzPts val="1100"/>
              <a:buNone/>
            </a:pPr>
            <a:endParaRPr sz="1050">
              <a:solidFill>
                <a:srgbClr val="444746"/>
              </a:solidFill>
              <a:latin typeface="Roboto"/>
              <a:ea typeface="Roboto"/>
              <a:cs typeface="Roboto"/>
              <a:sym typeface="Roboto"/>
            </a:endParaRPr>
          </a:p>
          <a:p>
            <a:pPr marL="0" lvl="0" indent="0" algn="l" rtl="0">
              <a:lnSpc>
                <a:spcPct val="107916"/>
              </a:lnSpc>
              <a:spcBef>
                <a:spcPts val="0"/>
              </a:spcBef>
              <a:spcAft>
                <a:spcPts val="0"/>
              </a:spcAft>
              <a:buSzPts val="1100"/>
              <a:buNone/>
            </a:pPr>
            <a:endParaRPr sz="1050">
              <a:solidFill>
                <a:srgbClr val="444746"/>
              </a:solidFill>
              <a:latin typeface="Roboto"/>
              <a:ea typeface="Roboto"/>
              <a:cs typeface="Roboto"/>
              <a:sym typeface="Roboto"/>
            </a:endParaRPr>
          </a:p>
        </p:txBody>
      </p:sp>
      <p:sp>
        <p:nvSpPr>
          <p:cNvPr id="184" name="Google Shape;184;g37953f45bf2_0_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7953f45bf2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Speaker: </a:t>
            </a:r>
            <a:r>
              <a:rPr lang="en-US">
                <a:solidFill>
                  <a:schemeClr val="dk1"/>
                </a:solidFill>
              </a:rPr>
              <a:t>Aarisha</a:t>
            </a:r>
            <a:endParaRPr sz="1050">
              <a:solidFill>
                <a:srgbClr val="444746"/>
              </a:solidFill>
              <a:latin typeface="Roboto"/>
              <a:ea typeface="Roboto"/>
              <a:cs typeface="Roboto"/>
              <a:sym typeface="Roboto"/>
            </a:endParaRPr>
          </a:p>
          <a:p>
            <a:pPr marL="0" lvl="0" indent="0" algn="l" rtl="0">
              <a:lnSpc>
                <a:spcPct val="100000"/>
              </a:lnSpc>
              <a:spcBef>
                <a:spcPts val="0"/>
              </a:spcBef>
              <a:spcAft>
                <a:spcPts val="0"/>
              </a:spcAft>
              <a:buSzPts val="1100"/>
              <a:buNone/>
            </a:pPr>
            <a:endParaRPr sz="1050">
              <a:solidFill>
                <a:srgbClr val="444746"/>
              </a:solidFill>
              <a:latin typeface="Roboto"/>
              <a:ea typeface="Roboto"/>
              <a:cs typeface="Roboto"/>
              <a:sym typeface="Roboto"/>
            </a:endParaRPr>
          </a:p>
          <a:p>
            <a:pPr marL="0" lvl="0" indent="0" algn="l" rtl="0">
              <a:lnSpc>
                <a:spcPct val="100000"/>
              </a:lnSpc>
              <a:spcBef>
                <a:spcPts val="0"/>
              </a:spcBef>
              <a:spcAft>
                <a:spcPts val="0"/>
              </a:spcAft>
              <a:buSzPts val="1100"/>
              <a:buNone/>
            </a:pPr>
            <a:r>
              <a:rPr lang="en-US" sz="1050">
                <a:solidFill>
                  <a:srgbClr val="444746"/>
                </a:solidFill>
                <a:latin typeface="Roboto"/>
                <a:ea typeface="Roboto"/>
                <a:cs typeface="Roboto"/>
                <a:sym typeface="Roboto"/>
              </a:rPr>
              <a:t>Project objective from NRCan CA: Increase climate change adaptation knowledge &amp; capacity among mining professionals, decision-makers, rights-holders</a:t>
            </a:r>
            <a:endParaRPr sz="1050">
              <a:solidFill>
                <a:srgbClr val="444746"/>
              </a:solidFill>
              <a:latin typeface="Roboto"/>
              <a:ea typeface="Roboto"/>
              <a:cs typeface="Roboto"/>
              <a:sym typeface="Roboto"/>
            </a:endParaRPr>
          </a:p>
          <a:p>
            <a:pPr marL="0" lvl="0" indent="0" algn="l" rtl="0">
              <a:lnSpc>
                <a:spcPct val="100000"/>
              </a:lnSpc>
              <a:spcBef>
                <a:spcPts val="0"/>
              </a:spcBef>
              <a:spcAft>
                <a:spcPts val="0"/>
              </a:spcAft>
              <a:buSzPts val="1100"/>
              <a:buNone/>
            </a:pPr>
            <a:endParaRPr sz="1050">
              <a:solidFill>
                <a:srgbClr val="444746"/>
              </a:solidFill>
              <a:latin typeface="Roboto"/>
              <a:ea typeface="Roboto"/>
              <a:cs typeface="Roboto"/>
              <a:sym typeface="Roboto"/>
            </a:endParaRPr>
          </a:p>
          <a:p>
            <a:pPr marL="0" lvl="0" indent="0" algn="l" rtl="0">
              <a:lnSpc>
                <a:spcPct val="107916"/>
              </a:lnSpc>
              <a:spcBef>
                <a:spcPts val="0"/>
              </a:spcBef>
              <a:spcAft>
                <a:spcPts val="0"/>
              </a:spcAft>
              <a:buSzPts val="1100"/>
              <a:buNone/>
            </a:pPr>
            <a:endParaRPr sz="1050">
              <a:solidFill>
                <a:srgbClr val="444746"/>
              </a:solidFill>
              <a:latin typeface="Roboto"/>
              <a:ea typeface="Roboto"/>
              <a:cs typeface="Roboto"/>
              <a:sym typeface="Roboto"/>
            </a:endParaRPr>
          </a:p>
        </p:txBody>
      </p:sp>
      <p:sp>
        <p:nvSpPr>
          <p:cNvPr id="202" name="Google Shape;202;g37953f45bf2_0_4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81ca1501ed_0_2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Speaker: </a:t>
            </a:r>
            <a:r>
              <a:rPr lang="en-US">
                <a:solidFill>
                  <a:schemeClr val="dk1"/>
                </a:solidFill>
              </a:rPr>
              <a:t>Aarisha</a:t>
            </a:r>
            <a:endParaRPr/>
          </a:p>
        </p:txBody>
      </p:sp>
      <p:sp>
        <p:nvSpPr>
          <p:cNvPr id="220" name="Google Shape;220;g381ca1501ed_0_29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81ca1501ed_0_3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Speaker: </a:t>
            </a:r>
            <a:r>
              <a:rPr lang="en-US">
                <a:solidFill>
                  <a:schemeClr val="dk1"/>
                </a:solidFill>
              </a:rPr>
              <a:t>Aarisha</a:t>
            </a:r>
            <a:endParaRPr/>
          </a:p>
        </p:txBody>
      </p:sp>
      <p:sp>
        <p:nvSpPr>
          <p:cNvPr id="249" name="Google Shape;249;g381ca1501ed_0_36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0"/>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1"/>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1"/>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p:spTree>
      <p:nvGrpSpPr>
        <p:cNvPr id="1" name="Shape 80"/>
        <p:cNvGrpSpPr/>
        <p:nvPr/>
      </p:nvGrpSpPr>
      <p:grpSpPr>
        <a:xfrm>
          <a:off x="0" y="0"/>
          <a:ext cx="0" cy="0"/>
          <a:chOff x="0" y="0"/>
          <a:chExt cx="0" cy="0"/>
        </a:xfrm>
      </p:grpSpPr>
      <p:sp>
        <p:nvSpPr>
          <p:cNvPr id="81" name="Google Shape;81;g3508041714d_0_338"/>
          <p:cNvSpPr txBox="1">
            <a:spLocks noGrp="1"/>
          </p:cNvSpPr>
          <p:nvPr>
            <p:ph type="dt" idx="10"/>
          </p:nvPr>
        </p:nvSpPr>
        <p:spPr>
          <a:xfrm>
            <a:off x="914400" y="9534528"/>
            <a:ext cx="4267500" cy="547800"/>
          </a:xfrm>
          <a:prstGeom prst="rect">
            <a:avLst/>
          </a:prstGeom>
          <a:noFill/>
          <a:ln>
            <a:noFill/>
          </a:ln>
        </p:spPr>
        <p:txBody>
          <a:bodyPr spcFirstLastPara="1" wrap="square" lIns="182850" tIns="91400" rIns="182850" bIns="91400" anchor="ctr" anchorCtr="0">
            <a:noAutofit/>
          </a:bodyPr>
          <a:lstStyle>
            <a:lvl1pPr marR="0" lvl="0" algn="l">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9pPr>
          </a:lstStyle>
          <a:p>
            <a:endParaRPr/>
          </a:p>
        </p:txBody>
      </p:sp>
      <p:sp>
        <p:nvSpPr>
          <p:cNvPr id="82" name="Google Shape;82;g3508041714d_0_338"/>
          <p:cNvSpPr txBox="1">
            <a:spLocks noGrp="1"/>
          </p:cNvSpPr>
          <p:nvPr>
            <p:ph type="ftr" idx="11"/>
          </p:nvPr>
        </p:nvSpPr>
        <p:spPr>
          <a:xfrm>
            <a:off x="6248400" y="9534528"/>
            <a:ext cx="5790900" cy="547800"/>
          </a:xfrm>
          <a:prstGeom prst="rect">
            <a:avLst/>
          </a:prstGeom>
          <a:noFill/>
          <a:ln>
            <a:noFill/>
          </a:ln>
        </p:spPr>
        <p:txBody>
          <a:bodyPr spcFirstLastPara="1" wrap="square" lIns="182850" tIns="91400" rIns="182850" bIns="91400" anchor="ctr" anchorCtr="0">
            <a:noAutofit/>
          </a:bodyPr>
          <a:lstStyle>
            <a:lvl1pPr marR="0" lvl="0" algn="ctr">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9pPr>
          </a:lstStyle>
          <a:p>
            <a:endParaRPr/>
          </a:p>
        </p:txBody>
      </p:sp>
      <p:sp>
        <p:nvSpPr>
          <p:cNvPr id="83" name="Google Shape;83;g3508041714d_0_338"/>
          <p:cNvSpPr txBox="1">
            <a:spLocks noGrp="1"/>
          </p:cNvSpPr>
          <p:nvPr>
            <p:ph type="sldNum" idx="12"/>
          </p:nvPr>
        </p:nvSpPr>
        <p:spPr>
          <a:xfrm>
            <a:off x="13106402" y="9534528"/>
            <a:ext cx="4267500" cy="5478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4" name="Google Shape;84;g3508041714d_0_338"/>
          <p:cNvSpPr txBox="1">
            <a:spLocks noGrp="1"/>
          </p:cNvSpPr>
          <p:nvPr>
            <p:ph type="title"/>
          </p:nvPr>
        </p:nvSpPr>
        <p:spPr>
          <a:xfrm>
            <a:off x="914400" y="411958"/>
            <a:ext cx="16459200" cy="1074300"/>
          </a:xfrm>
          <a:prstGeom prst="rect">
            <a:avLst/>
          </a:prstGeom>
          <a:noFill/>
          <a:ln>
            <a:noFill/>
          </a:ln>
        </p:spPr>
        <p:txBody>
          <a:bodyPr spcFirstLastPara="1" wrap="square" lIns="182850" tIns="91400" rIns="182850" bIns="91400" anchor="ctr" anchorCtr="0">
            <a:normAutofit/>
          </a:bodyPr>
          <a:lstStyle>
            <a:lvl1pPr lvl="0" algn="l">
              <a:lnSpc>
                <a:spcPct val="90000"/>
              </a:lnSpc>
              <a:spcBef>
                <a:spcPts val="0"/>
              </a:spcBef>
              <a:spcAft>
                <a:spcPts val="0"/>
              </a:spcAft>
              <a:buClr>
                <a:srgbClr val="595959"/>
              </a:buClr>
              <a:buSzPts val="5600"/>
              <a:buFont typeface="Calibri"/>
              <a:buNone/>
              <a:defRPr sz="5600">
                <a:solidFill>
                  <a:srgbClr val="595959"/>
                </a:solidFill>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 name="Google Shape;30;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 name="Google Shape;36;p1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3" name="Google Shape;43;p1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4" name="Google Shape;44;p1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1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7" name="Google Shape;57;p1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8" name="Google Shape;58;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9"/>
          <p:cNvSpPr>
            <a:spLocks noGrp="1"/>
          </p:cNvSpPr>
          <p:nvPr>
            <p:ph type="pic" idx="2"/>
          </p:nvPr>
        </p:nvSpPr>
        <p:spPr>
          <a:xfrm>
            <a:off x="1792288" y="612775"/>
            <a:ext cx="5486400" cy="4114800"/>
          </a:xfrm>
          <a:prstGeom prst="rect">
            <a:avLst/>
          </a:prstGeom>
          <a:noFill/>
          <a:ln>
            <a:noFill/>
          </a:ln>
        </p:spPr>
      </p:sp>
      <p:sp>
        <p:nvSpPr>
          <p:cNvPr id="64" name="Google Shape;64;p1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2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gif"/></Relationships>
</file>

<file path=ppt/slides/_rels/slide2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gif"/><Relationship Id="rId4" Type="http://schemas.openxmlformats.org/officeDocument/2006/relationships/image" Target="../media/image15.gif"/></Relationships>
</file>

<file path=ppt/slides/_rels/slide25.xml.rels><?xml version="1.0" encoding="UTF-8" standalone="yes"?>
<Relationships xmlns="http://schemas.openxmlformats.org/package/2006/relationships"><Relationship Id="rId3" Type="http://schemas.openxmlformats.org/officeDocument/2006/relationships/image" Target="../media/image16.gif"/><Relationship Id="rId7"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3.gif"/><Relationship Id="rId5" Type="http://schemas.openxmlformats.org/officeDocument/2006/relationships/image" Target="../media/image17.png"/><Relationship Id="rId4" Type="http://schemas.openxmlformats.org/officeDocument/2006/relationships/image" Target="../media/image15.gif"/></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hyperlink" Target="https://natural-resources.canada.ca/climate-change/climate-change-adaptation/climate-change-adaptation-program"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mailto:aarisha@rfs.energy" TargetMode="External"/><Relationship Id="rId7"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8"/>
        <p:cNvGrpSpPr/>
        <p:nvPr/>
      </p:nvGrpSpPr>
      <p:grpSpPr>
        <a:xfrm>
          <a:off x="0" y="0"/>
          <a:ext cx="0" cy="0"/>
          <a:chOff x="0" y="0"/>
          <a:chExt cx="0" cy="0"/>
        </a:xfrm>
      </p:grpSpPr>
      <p:grpSp>
        <p:nvGrpSpPr>
          <p:cNvPr id="89" name="Google Shape;89;p3"/>
          <p:cNvGrpSpPr/>
          <p:nvPr/>
        </p:nvGrpSpPr>
        <p:grpSpPr>
          <a:xfrm>
            <a:off x="0" y="8306392"/>
            <a:ext cx="18288000" cy="1980608"/>
            <a:chOff x="0" y="-38100"/>
            <a:chExt cx="4816593" cy="521642"/>
          </a:xfrm>
        </p:grpSpPr>
        <p:sp>
          <p:nvSpPr>
            <p:cNvPr id="90" name="Google Shape;90;p3"/>
            <p:cNvSpPr/>
            <p:nvPr/>
          </p:nvSpPr>
          <p:spPr>
            <a:xfrm>
              <a:off x="0" y="0"/>
              <a:ext cx="4816592" cy="483542"/>
            </a:xfrm>
            <a:custGeom>
              <a:avLst/>
              <a:gdLst/>
              <a:ahLst/>
              <a:cxnLst/>
              <a:rect l="l" t="t" r="r" b="b"/>
              <a:pathLst>
                <a:path w="4816592" h="483542" extrusionOk="0">
                  <a:moveTo>
                    <a:pt x="0" y="0"/>
                  </a:moveTo>
                  <a:lnTo>
                    <a:pt x="4816592" y="0"/>
                  </a:lnTo>
                  <a:lnTo>
                    <a:pt x="4816592" y="483542"/>
                  </a:lnTo>
                  <a:lnTo>
                    <a:pt x="0" y="483542"/>
                  </a:lnTo>
                  <a:close/>
                </a:path>
              </a:pathLst>
            </a:custGeom>
            <a:solidFill>
              <a:srgbClr val="FFFFFF"/>
            </a:solidFill>
            <a:ln>
              <a:noFill/>
            </a:ln>
          </p:spPr>
        </p:sp>
        <p:sp>
          <p:nvSpPr>
            <p:cNvPr id="91" name="Google Shape;91;p3"/>
            <p:cNvSpPr txBox="1"/>
            <p:nvPr/>
          </p:nvSpPr>
          <p:spPr>
            <a:xfrm>
              <a:off x="0" y="-38100"/>
              <a:ext cx="4816593" cy="52164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2" name="Google Shape;92;p3"/>
          <p:cNvSpPr txBox="1"/>
          <p:nvPr/>
        </p:nvSpPr>
        <p:spPr>
          <a:xfrm>
            <a:off x="2040000" y="1209875"/>
            <a:ext cx="13386900" cy="44208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8000"/>
              <a:buFont typeface="Arial"/>
              <a:buNone/>
            </a:pPr>
            <a:r>
              <a:rPr lang="en-US" sz="8000" b="1" i="0" u="none" strike="noStrike" cap="none">
                <a:solidFill>
                  <a:schemeClr val="lt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Climate Ready Mine </a:t>
            </a:r>
            <a:r>
              <a:rPr lang="en-US" sz="8000" b="1" i="0" u="none" strike="noStrike" cap="none">
                <a:solidFill>
                  <a:schemeClr val="lt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Project</a:t>
            </a:r>
            <a:r>
              <a:rPr lang="en-US" sz="8000" b="1" i="0" u="none" strike="noStrike" cap="none">
                <a:solidFill>
                  <a:schemeClr val="lt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a:t>
            </a:r>
            <a:endParaRPr sz="8000" b="1" i="0" u="none" strike="noStrike" cap="none">
              <a:solidFill>
                <a:schemeClr val="lt1"/>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8000"/>
              <a:buFont typeface="Arial"/>
              <a:buNone/>
            </a:pPr>
            <a:r>
              <a:rPr lang="en-US" sz="4800" b="0" i="0" u="none" strike="noStrike" cap="none">
                <a:solidFill>
                  <a:schemeClr val="lt1"/>
                </a:solidFill>
                <a:latin typeface="Montserrat"/>
                <a:ea typeface="Montserrat"/>
                <a:cs typeface="Montserrat"/>
                <a:sym typeface="Montserrat"/>
              </a:rPr>
              <a:t>Project Overview</a:t>
            </a:r>
            <a:endParaRPr sz="4800" b="0" i="0" u="none" strike="noStrike" cap="none">
              <a:solidFill>
                <a:schemeClr val="lt1"/>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8000"/>
              <a:buFont typeface="Arial"/>
              <a:buNone/>
            </a:pPr>
            <a:r>
              <a:rPr lang="en-US" sz="4800">
                <a:solidFill>
                  <a:schemeClr val="lt1"/>
                </a:solidFill>
                <a:latin typeface="Montserrat"/>
                <a:ea typeface="Montserrat"/>
                <a:cs typeface="Montserrat"/>
                <a:sym typeface="Montserrat"/>
              </a:rPr>
              <a:t>Sept 22-24</a:t>
            </a:r>
            <a:r>
              <a:rPr lang="en-US" sz="4800" b="0" i="0" u="none" strike="noStrike" cap="none">
                <a:solidFill>
                  <a:schemeClr val="lt1"/>
                </a:solidFill>
                <a:latin typeface="Montserrat"/>
                <a:ea typeface="Montserrat"/>
                <a:cs typeface="Montserrat"/>
                <a:sym typeface="Montserrat"/>
              </a:rPr>
              <a:t>, 2025</a:t>
            </a:r>
            <a:endParaRPr sz="4800" b="0" i="0" u="none" strike="noStrike" cap="none">
              <a:solidFill>
                <a:schemeClr val="lt1"/>
              </a:solidFill>
              <a:latin typeface="Montserrat"/>
              <a:ea typeface="Montserrat"/>
              <a:cs typeface="Montserrat"/>
              <a:sym typeface="Montserrat"/>
            </a:endParaRPr>
          </a:p>
        </p:txBody>
      </p:sp>
      <p:sp>
        <p:nvSpPr>
          <p:cNvPr id="93" name="Google Shape;93;p3"/>
          <p:cNvSpPr/>
          <p:nvPr/>
        </p:nvSpPr>
        <p:spPr>
          <a:xfrm>
            <a:off x="7089726" y="8911868"/>
            <a:ext cx="3658023" cy="769709"/>
          </a:xfrm>
          <a:custGeom>
            <a:avLst/>
            <a:gdLst/>
            <a:ahLst/>
            <a:cxnLst/>
            <a:rect l="l" t="t" r="r" b="b"/>
            <a:pathLst>
              <a:path w="3658023" h="769709" extrusionOk="0">
                <a:moveTo>
                  <a:pt x="0" y="0"/>
                </a:moveTo>
                <a:lnTo>
                  <a:pt x="3658023" y="0"/>
                </a:lnTo>
                <a:lnTo>
                  <a:pt x="3658023" y="769710"/>
                </a:lnTo>
                <a:lnTo>
                  <a:pt x="0" y="769710"/>
                </a:lnTo>
                <a:lnTo>
                  <a:pt x="0" y="0"/>
                </a:lnTo>
                <a:close/>
              </a:path>
            </a:pathLst>
          </a:custGeom>
          <a:blipFill rotWithShape="1">
            <a:blip r:embed="rId3">
              <a:alphaModFix/>
            </a:blip>
            <a:stretch>
              <a:fillRect/>
            </a:stretch>
          </a:blipFill>
          <a:ln>
            <a:noFill/>
          </a:ln>
        </p:spPr>
      </p:sp>
      <p:sp>
        <p:nvSpPr>
          <p:cNvPr id="94" name="Google Shape;94;p3"/>
          <p:cNvSpPr txBox="1"/>
          <p:nvPr/>
        </p:nvSpPr>
        <p:spPr>
          <a:xfrm>
            <a:off x="2040000" y="6609438"/>
            <a:ext cx="13386900" cy="886500"/>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Clr>
                <a:srgbClr val="000000"/>
              </a:buClr>
              <a:buSzPts val="2400"/>
              <a:buFont typeface="Arial"/>
              <a:buNone/>
            </a:pPr>
            <a:r>
              <a:rPr lang="en-US" sz="2400" b="1" i="0" u="none" strike="noStrike" cap="none">
                <a:solidFill>
                  <a:schemeClr val="lt1"/>
                </a:solidFill>
                <a:latin typeface="Montserrat"/>
                <a:ea typeface="Montserrat"/>
                <a:cs typeface="Montserrat"/>
                <a:sym typeface="Montserrat"/>
              </a:rPr>
              <a:t>Presented by: </a:t>
            </a:r>
            <a:r>
              <a:rPr lang="en-US" sz="2400" b="0" i="0" u="none" strike="noStrike" cap="none">
                <a:solidFill>
                  <a:schemeClr val="lt1"/>
                </a:solidFill>
                <a:latin typeface="Montserrat"/>
                <a:ea typeface="Montserrat"/>
                <a:cs typeface="Montserrat"/>
                <a:sym typeface="Montserrat"/>
              </a:rPr>
              <a:t>University of Guelph, RFS Energy</a:t>
            </a:r>
            <a:endParaRPr sz="2400">
              <a:solidFill>
                <a:schemeClr val="lt1"/>
              </a:solidFill>
              <a:latin typeface="Montserrat"/>
              <a:ea typeface="Montserrat"/>
              <a:cs typeface="Montserrat"/>
              <a:sym typeface="Montserrat"/>
            </a:endParaRPr>
          </a:p>
          <a:p>
            <a:pPr marL="0" marR="0" lvl="0" indent="0" algn="l" rtl="0">
              <a:lnSpc>
                <a:spcPct val="139958"/>
              </a:lnSpc>
              <a:spcBef>
                <a:spcPts val="0"/>
              </a:spcBef>
              <a:spcAft>
                <a:spcPts val="0"/>
              </a:spcAft>
              <a:buClr>
                <a:srgbClr val="000000"/>
              </a:buClr>
              <a:buSzPts val="2400"/>
              <a:buFont typeface="Arial"/>
              <a:buNone/>
            </a:pPr>
            <a:r>
              <a:rPr lang="en-US" sz="2400" b="1">
                <a:solidFill>
                  <a:schemeClr val="lt1"/>
                </a:solidFill>
                <a:latin typeface="Montserrat"/>
                <a:ea typeface="Montserrat"/>
                <a:cs typeface="Montserrat"/>
                <a:sym typeface="Montserrat"/>
              </a:rPr>
              <a:t>Supported by: </a:t>
            </a:r>
            <a:r>
              <a:rPr lang="en-US" sz="2400">
                <a:solidFill>
                  <a:schemeClr val="lt1"/>
                </a:solidFill>
                <a:latin typeface="Montserrat"/>
                <a:ea typeface="Montserrat"/>
                <a:cs typeface="Montserrat"/>
                <a:sym typeface="Montserrat"/>
              </a:rPr>
              <a:t>Giant Mine Oversight Board</a:t>
            </a:r>
            <a:endParaRPr sz="2400">
              <a:solidFill>
                <a:schemeClr val="lt1"/>
              </a:solidFill>
              <a:latin typeface="Montserrat"/>
              <a:ea typeface="Montserrat"/>
              <a:cs typeface="Montserrat"/>
              <a:sym typeface="Montserrat"/>
            </a:endParaRPr>
          </a:p>
        </p:txBody>
      </p:sp>
      <p:grpSp>
        <p:nvGrpSpPr>
          <p:cNvPr id="95" name="Google Shape;95;p3"/>
          <p:cNvGrpSpPr/>
          <p:nvPr/>
        </p:nvGrpSpPr>
        <p:grpSpPr>
          <a:xfrm>
            <a:off x="247" y="8427846"/>
            <a:ext cx="18287502" cy="42938"/>
            <a:chOff x="-2765" y="2806255"/>
            <a:chExt cx="13694400" cy="5400"/>
          </a:xfrm>
        </p:grpSpPr>
        <p:cxnSp>
          <p:nvCxnSpPr>
            <p:cNvPr id="96" name="Google Shape;96;p3"/>
            <p:cNvCxnSpPr/>
            <p:nvPr/>
          </p:nvCxnSpPr>
          <p:spPr>
            <a:xfrm rot="10800000" flipH="1">
              <a:off x="-2765" y="2810755"/>
              <a:ext cx="2282400" cy="900"/>
            </a:xfrm>
            <a:prstGeom prst="straightConnector1">
              <a:avLst/>
            </a:prstGeom>
            <a:noFill/>
            <a:ln w="50800" cap="flat" cmpd="sng">
              <a:solidFill>
                <a:srgbClr val="153056"/>
              </a:solidFill>
              <a:prstDash val="solid"/>
              <a:round/>
              <a:headEnd type="none" w="sm" len="sm"/>
              <a:tailEnd type="none" w="sm" len="sm"/>
            </a:ln>
          </p:spPr>
        </p:cxnSp>
        <p:cxnSp>
          <p:nvCxnSpPr>
            <p:cNvPr id="97" name="Google Shape;97;p3"/>
            <p:cNvCxnSpPr/>
            <p:nvPr/>
          </p:nvCxnSpPr>
          <p:spPr>
            <a:xfrm rot="10800000" flipH="1">
              <a:off x="2279635" y="2809855"/>
              <a:ext cx="2282400" cy="900"/>
            </a:xfrm>
            <a:prstGeom prst="straightConnector1">
              <a:avLst/>
            </a:prstGeom>
            <a:noFill/>
            <a:ln w="50800" cap="flat" cmpd="sng">
              <a:solidFill>
                <a:srgbClr val="1D3D72"/>
              </a:solidFill>
              <a:prstDash val="solid"/>
              <a:round/>
              <a:headEnd type="none" w="sm" len="sm"/>
              <a:tailEnd type="none" w="sm" len="sm"/>
            </a:ln>
          </p:spPr>
        </p:cxnSp>
        <p:cxnSp>
          <p:nvCxnSpPr>
            <p:cNvPr id="98" name="Google Shape;98;p3"/>
            <p:cNvCxnSpPr/>
            <p:nvPr/>
          </p:nvCxnSpPr>
          <p:spPr>
            <a:xfrm rot="10800000" flipH="1">
              <a:off x="4562035" y="2808955"/>
              <a:ext cx="2282400" cy="900"/>
            </a:xfrm>
            <a:prstGeom prst="straightConnector1">
              <a:avLst/>
            </a:prstGeom>
            <a:noFill/>
            <a:ln w="50800" cap="flat" cmpd="sng">
              <a:solidFill>
                <a:srgbClr val="124B8E"/>
              </a:solidFill>
              <a:prstDash val="solid"/>
              <a:round/>
              <a:headEnd type="none" w="sm" len="sm"/>
              <a:tailEnd type="none" w="sm" len="sm"/>
            </a:ln>
          </p:spPr>
        </p:cxnSp>
        <p:cxnSp>
          <p:nvCxnSpPr>
            <p:cNvPr id="99" name="Google Shape;99;p3"/>
            <p:cNvCxnSpPr/>
            <p:nvPr/>
          </p:nvCxnSpPr>
          <p:spPr>
            <a:xfrm rot="10800000" flipH="1">
              <a:off x="6844435" y="2808055"/>
              <a:ext cx="2282400" cy="900"/>
            </a:xfrm>
            <a:prstGeom prst="straightConnector1">
              <a:avLst/>
            </a:prstGeom>
            <a:noFill/>
            <a:ln w="50800" cap="flat" cmpd="sng">
              <a:solidFill>
                <a:srgbClr val="2E65B0"/>
              </a:solidFill>
              <a:prstDash val="solid"/>
              <a:round/>
              <a:headEnd type="none" w="sm" len="sm"/>
              <a:tailEnd type="none" w="sm" len="sm"/>
            </a:ln>
          </p:spPr>
        </p:cxnSp>
        <p:cxnSp>
          <p:nvCxnSpPr>
            <p:cNvPr id="100" name="Google Shape;100;p3"/>
            <p:cNvCxnSpPr/>
            <p:nvPr/>
          </p:nvCxnSpPr>
          <p:spPr>
            <a:xfrm rot="10800000" flipH="1">
              <a:off x="9126835" y="2807155"/>
              <a:ext cx="2282400" cy="900"/>
            </a:xfrm>
            <a:prstGeom prst="straightConnector1">
              <a:avLst/>
            </a:prstGeom>
            <a:noFill/>
            <a:ln w="50800" cap="flat" cmpd="sng">
              <a:solidFill>
                <a:srgbClr val="F05B71"/>
              </a:solidFill>
              <a:prstDash val="solid"/>
              <a:round/>
              <a:headEnd type="none" w="sm" len="sm"/>
              <a:tailEnd type="none" w="sm" len="sm"/>
            </a:ln>
          </p:spPr>
        </p:cxnSp>
        <p:cxnSp>
          <p:nvCxnSpPr>
            <p:cNvPr id="101" name="Google Shape;101;p3"/>
            <p:cNvCxnSpPr/>
            <p:nvPr/>
          </p:nvCxnSpPr>
          <p:spPr>
            <a:xfrm rot="10800000" flipH="1">
              <a:off x="11409235" y="2806255"/>
              <a:ext cx="2282400" cy="900"/>
            </a:xfrm>
            <a:prstGeom prst="straightConnector1">
              <a:avLst/>
            </a:prstGeom>
            <a:noFill/>
            <a:ln w="50800" cap="flat" cmpd="sng">
              <a:solidFill>
                <a:srgbClr val="FDC482"/>
              </a:solidFill>
              <a:prstDash val="solid"/>
              <a:round/>
              <a:headEnd type="none" w="sm" len="sm"/>
              <a:tailEnd type="none" w="sm" len="sm"/>
            </a:ln>
          </p:spPr>
        </p:cxnSp>
      </p:grpSp>
      <p:sp>
        <p:nvSpPr>
          <p:cNvPr id="102" name="Google Shape;102;p3"/>
          <p:cNvSpPr txBox="1"/>
          <p:nvPr/>
        </p:nvSpPr>
        <p:spPr>
          <a:xfrm>
            <a:off x="19455325" y="453950"/>
            <a:ext cx="124515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alibri"/>
              <a:ea typeface="Calibri"/>
              <a:cs typeface="Calibri"/>
              <a:sym typeface="Calibri"/>
            </a:endParaRPr>
          </a:p>
        </p:txBody>
      </p:sp>
      <p:pic>
        <p:nvPicPr>
          <p:cNvPr id="103" name="Google Shape;103;p3"/>
          <p:cNvPicPr preferRelativeResize="0"/>
          <p:nvPr/>
        </p:nvPicPr>
        <p:blipFill rotWithShape="1">
          <a:blip r:embed="rId4">
            <a:alphaModFix/>
          </a:blip>
          <a:srcRect/>
          <a:stretch/>
        </p:blipFill>
        <p:spPr>
          <a:xfrm>
            <a:off x="13819350" y="8813863"/>
            <a:ext cx="3658024" cy="965701"/>
          </a:xfrm>
          <a:prstGeom prst="rect">
            <a:avLst/>
          </a:prstGeom>
          <a:noFill/>
          <a:ln>
            <a:noFill/>
          </a:ln>
        </p:spPr>
      </p:pic>
      <p:pic>
        <p:nvPicPr>
          <p:cNvPr id="104" name="Google Shape;104;p3"/>
          <p:cNvPicPr preferRelativeResize="0"/>
          <p:nvPr/>
        </p:nvPicPr>
        <p:blipFill rotWithShape="1">
          <a:blip r:embed="rId5">
            <a:alphaModFix/>
          </a:blip>
          <a:srcRect/>
          <a:stretch/>
        </p:blipFill>
        <p:spPr>
          <a:xfrm>
            <a:off x="450741" y="8911875"/>
            <a:ext cx="3491565" cy="886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1"/>
        <p:cNvGrpSpPr/>
        <p:nvPr/>
      </p:nvGrpSpPr>
      <p:grpSpPr>
        <a:xfrm>
          <a:off x="0" y="0"/>
          <a:ext cx="0" cy="0"/>
          <a:chOff x="0" y="0"/>
          <a:chExt cx="0" cy="0"/>
        </a:xfrm>
      </p:grpSpPr>
      <p:cxnSp>
        <p:nvCxnSpPr>
          <p:cNvPr id="282" name="Google Shape;282;g381ca1501ed_0_397"/>
          <p:cNvCxnSpPr/>
          <p:nvPr/>
        </p:nvCxnSpPr>
        <p:spPr>
          <a:xfrm>
            <a:off x="1133475" y="419100"/>
            <a:ext cx="0" cy="1675500"/>
          </a:xfrm>
          <a:prstGeom prst="straightConnector1">
            <a:avLst/>
          </a:prstGeom>
          <a:noFill/>
          <a:ln w="209550" cap="flat" cmpd="sng">
            <a:solidFill>
              <a:schemeClr val="accent4"/>
            </a:solidFill>
            <a:prstDash val="solid"/>
            <a:round/>
            <a:headEnd type="none" w="sm" len="sm"/>
            <a:tailEnd type="none" w="sm" len="sm"/>
          </a:ln>
        </p:spPr>
      </p:cxnSp>
      <p:sp>
        <p:nvSpPr>
          <p:cNvPr id="283" name="Google Shape;283;g381ca1501ed_0_397"/>
          <p:cNvSpPr txBox="1"/>
          <p:nvPr/>
        </p:nvSpPr>
        <p:spPr>
          <a:xfrm>
            <a:off x="0" y="-304800"/>
            <a:ext cx="3000000" cy="3693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1200"/>
              <a:buFont typeface="Arial"/>
              <a:buNone/>
            </a:pPr>
            <a:endParaRPr sz="1200" b="0" i="0" u="none" strike="noStrike" cap="none">
              <a:solidFill>
                <a:srgbClr val="F05C71"/>
              </a:solidFill>
              <a:latin typeface="Montserrat"/>
              <a:ea typeface="Montserrat"/>
              <a:cs typeface="Montserrat"/>
              <a:sym typeface="Montserrat"/>
            </a:endParaRPr>
          </a:p>
        </p:txBody>
      </p:sp>
      <p:sp>
        <p:nvSpPr>
          <p:cNvPr id="284" name="Google Shape;284;g381ca1501ed_0_397"/>
          <p:cNvSpPr txBox="1"/>
          <p:nvPr/>
        </p:nvSpPr>
        <p:spPr>
          <a:xfrm>
            <a:off x="1660054" y="641100"/>
            <a:ext cx="11863200" cy="1077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000"/>
              <a:buFont typeface="Arial"/>
              <a:buNone/>
            </a:pPr>
            <a:r>
              <a:rPr lang="en-US" sz="7000" b="1" i="0" u="none" strike="noStrike" cap="none">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Project</a:t>
            </a:r>
            <a:r>
              <a:rPr lang="en-US" sz="7000" b="1" i="0" u="none" strike="noStrike" cap="none">
                <a:solidFill>
                  <a:schemeClr val="dk1"/>
                </a:solidFill>
                <a:latin typeface="Montserrat"/>
                <a:ea typeface="Montserrat"/>
                <a:cs typeface="Montserrat"/>
                <a:sym typeface="Montserrat"/>
              </a:rPr>
              <a:t> Timeline</a:t>
            </a:r>
            <a:endParaRPr sz="400" b="1" i="0" u="none" strike="noStrike" cap="none">
              <a:solidFill>
                <a:schemeClr val="dk1"/>
              </a:solidFill>
              <a:latin typeface="Montserrat"/>
              <a:ea typeface="Montserrat"/>
              <a:cs typeface="Montserrat"/>
              <a:sym typeface="Montserrat"/>
            </a:endParaRPr>
          </a:p>
        </p:txBody>
      </p:sp>
      <p:pic>
        <p:nvPicPr>
          <p:cNvPr id="285" name="Google Shape;285;g381ca1501ed_0_397" title="Screenshot 2025-08-25 at 4.39.41 PM.png"/>
          <p:cNvPicPr preferRelativeResize="0"/>
          <p:nvPr/>
        </p:nvPicPr>
        <p:blipFill>
          <a:blip r:embed="rId3">
            <a:alphaModFix/>
          </a:blip>
          <a:stretch>
            <a:fillRect/>
          </a:stretch>
        </p:blipFill>
        <p:spPr>
          <a:xfrm>
            <a:off x="1133463" y="2833761"/>
            <a:ext cx="5817920" cy="7132987"/>
          </a:xfrm>
          <a:prstGeom prst="rect">
            <a:avLst/>
          </a:prstGeom>
          <a:noFill/>
          <a:ln>
            <a:noFill/>
          </a:ln>
        </p:spPr>
      </p:pic>
      <p:grpSp>
        <p:nvGrpSpPr>
          <p:cNvPr id="286" name="Google Shape;286;g381ca1501ed_0_397"/>
          <p:cNvGrpSpPr/>
          <p:nvPr/>
        </p:nvGrpSpPr>
        <p:grpSpPr>
          <a:xfrm>
            <a:off x="247" y="2470473"/>
            <a:ext cx="18287502" cy="42938"/>
            <a:chOff x="-2765" y="2806255"/>
            <a:chExt cx="13694400" cy="5400"/>
          </a:xfrm>
        </p:grpSpPr>
        <p:cxnSp>
          <p:nvCxnSpPr>
            <p:cNvPr id="287" name="Google Shape;287;g381ca1501ed_0_397"/>
            <p:cNvCxnSpPr/>
            <p:nvPr/>
          </p:nvCxnSpPr>
          <p:spPr>
            <a:xfrm rot="10800000" flipH="1">
              <a:off x="-2765" y="2810755"/>
              <a:ext cx="2282400" cy="900"/>
            </a:xfrm>
            <a:prstGeom prst="straightConnector1">
              <a:avLst/>
            </a:prstGeom>
            <a:noFill/>
            <a:ln w="50800" cap="flat" cmpd="sng">
              <a:solidFill>
                <a:srgbClr val="153056"/>
              </a:solidFill>
              <a:prstDash val="solid"/>
              <a:round/>
              <a:headEnd type="none" w="sm" len="sm"/>
              <a:tailEnd type="none" w="sm" len="sm"/>
            </a:ln>
          </p:spPr>
        </p:cxnSp>
        <p:cxnSp>
          <p:nvCxnSpPr>
            <p:cNvPr id="288" name="Google Shape;288;g381ca1501ed_0_397"/>
            <p:cNvCxnSpPr/>
            <p:nvPr/>
          </p:nvCxnSpPr>
          <p:spPr>
            <a:xfrm rot="10800000" flipH="1">
              <a:off x="2279635" y="2809855"/>
              <a:ext cx="2282400" cy="900"/>
            </a:xfrm>
            <a:prstGeom prst="straightConnector1">
              <a:avLst/>
            </a:prstGeom>
            <a:noFill/>
            <a:ln w="50800" cap="flat" cmpd="sng">
              <a:solidFill>
                <a:srgbClr val="1D3D72"/>
              </a:solidFill>
              <a:prstDash val="solid"/>
              <a:round/>
              <a:headEnd type="none" w="sm" len="sm"/>
              <a:tailEnd type="none" w="sm" len="sm"/>
            </a:ln>
          </p:spPr>
        </p:cxnSp>
        <p:cxnSp>
          <p:nvCxnSpPr>
            <p:cNvPr id="289" name="Google Shape;289;g381ca1501ed_0_397"/>
            <p:cNvCxnSpPr/>
            <p:nvPr/>
          </p:nvCxnSpPr>
          <p:spPr>
            <a:xfrm rot="10800000" flipH="1">
              <a:off x="4562035" y="2808955"/>
              <a:ext cx="2282400" cy="900"/>
            </a:xfrm>
            <a:prstGeom prst="straightConnector1">
              <a:avLst/>
            </a:prstGeom>
            <a:noFill/>
            <a:ln w="50800" cap="flat" cmpd="sng">
              <a:solidFill>
                <a:srgbClr val="124B8E"/>
              </a:solidFill>
              <a:prstDash val="solid"/>
              <a:round/>
              <a:headEnd type="none" w="sm" len="sm"/>
              <a:tailEnd type="none" w="sm" len="sm"/>
            </a:ln>
          </p:spPr>
        </p:cxnSp>
        <p:cxnSp>
          <p:nvCxnSpPr>
            <p:cNvPr id="290" name="Google Shape;290;g381ca1501ed_0_397"/>
            <p:cNvCxnSpPr/>
            <p:nvPr/>
          </p:nvCxnSpPr>
          <p:spPr>
            <a:xfrm rot="10800000" flipH="1">
              <a:off x="6844435" y="2808055"/>
              <a:ext cx="2282400" cy="900"/>
            </a:xfrm>
            <a:prstGeom prst="straightConnector1">
              <a:avLst/>
            </a:prstGeom>
            <a:noFill/>
            <a:ln w="50800" cap="flat" cmpd="sng">
              <a:solidFill>
                <a:srgbClr val="2E65B0"/>
              </a:solidFill>
              <a:prstDash val="solid"/>
              <a:round/>
              <a:headEnd type="none" w="sm" len="sm"/>
              <a:tailEnd type="none" w="sm" len="sm"/>
            </a:ln>
          </p:spPr>
        </p:cxnSp>
        <p:cxnSp>
          <p:nvCxnSpPr>
            <p:cNvPr id="291" name="Google Shape;291;g381ca1501ed_0_397"/>
            <p:cNvCxnSpPr/>
            <p:nvPr/>
          </p:nvCxnSpPr>
          <p:spPr>
            <a:xfrm rot="10800000" flipH="1">
              <a:off x="9126835" y="2807155"/>
              <a:ext cx="2282400" cy="900"/>
            </a:xfrm>
            <a:prstGeom prst="straightConnector1">
              <a:avLst/>
            </a:prstGeom>
            <a:noFill/>
            <a:ln w="50800" cap="flat" cmpd="sng">
              <a:solidFill>
                <a:srgbClr val="F05B71"/>
              </a:solidFill>
              <a:prstDash val="solid"/>
              <a:round/>
              <a:headEnd type="none" w="sm" len="sm"/>
              <a:tailEnd type="none" w="sm" len="sm"/>
            </a:ln>
          </p:spPr>
        </p:cxnSp>
        <p:cxnSp>
          <p:nvCxnSpPr>
            <p:cNvPr id="292" name="Google Shape;292;g381ca1501ed_0_397"/>
            <p:cNvCxnSpPr/>
            <p:nvPr/>
          </p:nvCxnSpPr>
          <p:spPr>
            <a:xfrm rot="10800000" flipH="1">
              <a:off x="11409235" y="2806255"/>
              <a:ext cx="2282400" cy="900"/>
            </a:xfrm>
            <a:prstGeom prst="straightConnector1">
              <a:avLst/>
            </a:prstGeom>
            <a:noFill/>
            <a:ln w="50800" cap="flat" cmpd="sng">
              <a:solidFill>
                <a:srgbClr val="FDC482"/>
              </a:solidFill>
              <a:prstDash val="solid"/>
              <a:round/>
              <a:headEnd type="none" w="sm" len="sm"/>
              <a:tailEnd type="none" w="sm" len="sm"/>
            </a:ln>
          </p:spPr>
        </p:cxnSp>
      </p:grpSp>
      <p:sp>
        <p:nvSpPr>
          <p:cNvPr id="293" name="Google Shape;293;g381ca1501ed_0_397"/>
          <p:cNvSpPr/>
          <p:nvPr/>
        </p:nvSpPr>
        <p:spPr>
          <a:xfrm>
            <a:off x="9472545" y="5463028"/>
            <a:ext cx="755400" cy="46800"/>
          </a:xfrm>
          <a:prstGeom prst="roundRect">
            <a:avLst>
              <a:gd name="adj" fmla="val 50000"/>
            </a:avLst>
          </a:prstGeom>
          <a:solidFill>
            <a:schemeClr val="dk2"/>
          </a:solidFill>
          <a:ln>
            <a:noFill/>
          </a:ln>
        </p:spPr>
        <p:txBody>
          <a:bodyPr spcFirstLastPara="1" wrap="square" lIns="116200" tIns="116200" rIns="116200" bIns="116200" anchor="ctr" anchorCtr="0">
            <a:noAutofit/>
          </a:bodyPr>
          <a:lstStyle/>
          <a:p>
            <a:pPr marL="0" lvl="0" indent="0" algn="l" rtl="0">
              <a:spcBef>
                <a:spcPts val="0"/>
              </a:spcBef>
              <a:spcAft>
                <a:spcPts val="0"/>
              </a:spcAft>
              <a:buNone/>
            </a:pPr>
            <a:endParaRPr>
              <a:solidFill>
                <a:schemeClr val="dk1"/>
              </a:solidFill>
            </a:endParaRPr>
          </a:p>
        </p:txBody>
      </p:sp>
      <p:sp>
        <p:nvSpPr>
          <p:cNvPr id="294" name="Google Shape;294;g381ca1501ed_0_397"/>
          <p:cNvSpPr/>
          <p:nvPr/>
        </p:nvSpPr>
        <p:spPr>
          <a:xfrm>
            <a:off x="7794660" y="4715100"/>
            <a:ext cx="1347600" cy="1347600"/>
          </a:xfrm>
          <a:prstGeom prst="ellipse">
            <a:avLst/>
          </a:prstGeom>
          <a:noFill/>
          <a:ln w="86375" cap="flat" cmpd="sng">
            <a:solidFill>
              <a:schemeClr val="dk1"/>
            </a:solidFill>
            <a:prstDash val="solid"/>
            <a:round/>
            <a:headEnd type="none" w="sm" len="sm"/>
            <a:tailEnd type="none" w="sm" len="sm"/>
          </a:ln>
        </p:spPr>
        <p:txBody>
          <a:bodyPr spcFirstLastPara="1" wrap="square" lIns="207300" tIns="207300" rIns="207300" bIns="207300" anchor="ctr" anchorCtr="0">
            <a:noAutofit/>
          </a:bodyPr>
          <a:lstStyle/>
          <a:p>
            <a:pPr marL="0" lvl="0" indent="0" algn="l" rtl="0">
              <a:spcBef>
                <a:spcPts val="0"/>
              </a:spcBef>
              <a:spcAft>
                <a:spcPts val="0"/>
              </a:spcAft>
              <a:buNone/>
            </a:pPr>
            <a:endParaRPr sz="2497">
              <a:solidFill>
                <a:schemeClr val="dk1"/>
              </a:solidFill>
            </a:endParaRPr>
          </a:p>
        </p:txBody>
      </p:sp>
      <p:sp>
        <p:nvSpPr>
          <p:cNvPr id="295" name="Google Shape;295;g381ca1501ed_0_397"/>
          <p:cNvSpPr txBox="1"/>
          <p:nvPr/>
        </p:nvSpPr>
        <p:spPr>
          <a:xfrm>
            <a:off x="7883760" y="4974924"/>
            <a:ext cx="1169400" cy="827700"/>
          </a:xfrm>
          <a:prstGeom prst="rect">
            <a:avLst/>
          </a:prstGeom>
          <a:noFill/>
          <a:ln>
            <a:noFill/>
          </a:ln>
        </p:spPr>
        <p:txBody>
          <a:bodyPr spcFirstLastPara="1" wrap="square" lIns="207300" tIns="207300" rIns="207300" bIns="207300" anchor="t" anchorCtr="0">
            <a:noAutofit/>
          </a:bodyPr>
          <a:lstStyle/>
          <a:p>
            <a:pPr marL="0" lvl="0" indent="0" algn="ctr" rtl="0">
              <a:lnSpc>
                <a:spcPct val="115000"/>
              </a:lnSpc>
              <a:spcBef>
                <a:spcPts val="0"/>
              </a:spcBef>
              <a:spcAft>
                <a:spcPts val="3628"/>
              </a:spcAft>
              <a:buNone/>
            </a:pPr>
            <a:r>
              <a:rPr lang="en-US" sz="1813" b="1">
                <a:solidFill>
                  <a:schemeClr val="dk1"/>
                </a:solidFill>
                <a:latin typeface="Roboto"/>
                <a:ea typeface="Roboto"/>
                <a:cs typeface="Roboto"/>
                <a:sym typeface="Roboto"/>
              </a:rPr>
              <a:t>Phase 1</a:t>
            </a:r>
            <a:endParaRPr sz="1813" b="1">
              <a:solidFill>
                <a:schemeClr val="dk1"/>
              </a:solidFill>
              <a:latin typeface="Roboto"/>
              <a:ea typeface="Roboto"/>
              <a:cs typeface="Roboto"/>
              <a:sym typeface="Roboto"/>
            </a:endParaRPr>
          </a:p>
        </p:txBody>
      </p:sp>
      <p:sp>
        <p:nvSpPr>
          <p:cNvPr id="296" name="Google Shape;296;g381ca1501ed_0_397"/>
          <p:cNvSpPr txBox="1"/>
          <p:nvPr/>
        </p:nvSpPr>
        <p:spPr>
          <a:xfrm>
            <a:off x="7364926" y="6201790"/>
            <a:ext cx="2172300" cy="567300"/>
          </a:xfrm>
          <a:prstGeom prst="rect">
            <a:avLst/>
          </a:prstGeom>
          <a:noFill/>
          <a:ln>
            <a:noFill/>
          </a:ln>
        </p:spPr>
        <p:txBody>
          <a:bodyPr spcFirstLastPara="1" wrap="square" lIns="116200" tIns="116200" rIns="116200" bIns="116200" anchor="b" anchorCtr="0">
            <a:noAutofit/>
          </a:bodyPr>
          <a:lstStyle/>
          <a:p>
            <a:pPr marL="0" lvl="0" indent="0" algn="ctr" rtl="0">
              <a:lnSpc>
                <a:spcPct val="115000"/>
              </a:lnSpc>
              <a:spcBef>
                <a:spcPts val="0"/>
              </a:spcBef>
              <a:spcAft>
                <a:spcPts val="0"/>
              </a:spcAft>
              <a:buNone/>
            </a:pPr>
            <a:r>
              <a:rPr lang="en-US" sz="1270" b="1">
                <a:solidFill>
                  <a:schemeClr val="dk1"/>
                </a:solidFill>
                <a:latin typeface="Roboto"/>
                <a:ea typeface="Roboto"/>
                <a:cs typeface="Roboto"/>
                <a:sym typeface="Roboto"/>
              </a:rPr>
              <a:t>April 2024 - Sep 2024</a:t>
            </a:r>
            <a:endParaRPr sz="1270" b="1">
              <a:solidFill>
                <a:schemeClr val="dk1"/>
              </a:solidFill>
              <a:latin typeface="Roboto"/>
              <a:ea typeface="Roboto"/>
              <a:cs typeface="Roboto"/>
              <a:sym typeface="Roboto"/>
            </a:endParaRPr>
          </a:p>
        </p:txBody>
      </p:sp>
      <p:sp>
        <p:nvSpPr>
          <p:cNvPr id="297" name="Google Shape;297;g381ca1501ed_0_397"/>
          <p:cNvSpPr txBox="1"/>
          <p:nvPr/>
        </p:nvSpPr>
        <p:spPr>
          <a:xfrm>
            <a:off x="7335778" y="6782386"/>
            <a:ext cx="2230500" cy="937200"/>
          </a:xfrm>
          <a:prstGeom prst="rect">
            <a:avLst/>
          </a:prstGeom>
          <a:noFill/>
          <a:ln>
            <a:noFill/>
          </a:ln>
        </p:spPr>
        <p:txBody>
          <a:bodyPr spcFirstLastPara="1" wrap="square" lIns="116200" tIns="116200" rIns="116200" bIns="116200" anchor="t" anchorCtr="0">
            <a:noAutofit/>
          </a:bodyPr>
          <a:lstStyle/>
          <a:p>
            <a:pPr marL="0" lvl="0" indent="0" algn="ctr" rtl="0">
              <a:spcBef>
                <a:spcPts val="0"/>
              </a:spcBef>
              <a:spcAft>
                <a:spcPts val="0"/>
              </a:spcAft>
              <a:buClr>
                <a:srgbClr val="000000"/>
              </a:buClr>
              <a:buSzPts val="1397"/>
              <a:buFont typeface="Arial"/>
              <a:buNone/>
            </a:pPr>
            <a:r>
              <a:rPr lang="en-US" sz="1397">
                <a:solidFill>
                  <a:schemeClr val="dk1"/>
                </a:solidFill>
                <a:latin typeface="Montserrat"/>
                <a:ea typeface="Montserrat"/>
                <a:cs typeface="Montserrat"/>
                <a:sym typeface="Montserrat"/>
              </a:rPr>
              <a:t>Project Planning &amp; Background </a:t>
            </a:r>
            <a:endParaRPr sz="1397">
              <a:solidFill>
                <a:schemeClr val="dk1"/>
              </a:solidFill>
              <a:latin typeface="Montserrat"/>
              <a:ea typeface="Montserrat"/>
              <a:cs typeface="Montserrat"/>
              <a:sym typeface="Montserrat"/>
            </a:endParaRPr>
          </a:p>
          <a:p>
            <a:pPr marL="0" lvl="0" indent="0" algn="ctr" rtl="0">
              <a:spcBef>
                <a:spcPts val="0"/>
              </a:spcBef>
              <a:spcAft>
                <a:spcPts val="0"/>
              </a:spcAft>
              <a:buClr>
                <a:srgbClr val="000000"/>
              </a:buClr>
              <a:buSzPts val="1397"/>
              <a:buFont typeface="Arial"/>
              <a:buNone/>
            </a:pPr>
            <a:r>
              <a:rPr lang="en-US" sz="1397">
                <a:solidFill>
                  <a:schemeClr val="dk1"/>
                </a:solidFill>
                <a:latin typeface="Montserrat"/>
                <a:ea typeface="Montserrat"/>
                <a:cs typeface="Montserrat"/>
                <a:sym typeface="Montserrat"/>
              </a:rPr>
              <a:t>Research</a:t>
            </a:r>
            <a:endParaRPr sz="1016">
              <a:solidFill>
                <a:schemeClr val="dk1"/>
              </a:solidFill>
              <a:latin typeface="Roboto"/>
              <a:ea typeface="Roboto"/>
              <a:cs typeface="Roboto"/>
              <a:sym typeface="Roboto"/>
            </a:endParaRPr>
          </a:p>
        </p:txBody>
      </p:sp>
      <p:sp>
        <p:nvSpPr>
          <p:cNvPr id="298" name="Google Shape;298;g381ca1501ed_0_397"/>
          <p:cNvSpPr/>
          <p:nvPr/>
        </p:nvSpPr>
        <p:spPr>
          <a:xfrm>
            <a:off x="10558235" y="4715212"/>
            <a:ext cx="1347600" cy="1347600"/>
          </a:xfrm>
          <a:prstGeom prst="ellipse">
            <a:avLst/>
          </a:prstGeom>
          <a:noFill/>
          <a:ln w="86375" cap="flat" cmpd="sng">
            <a:solidFill>
              <a:schemeClr val="accent4"/>
            </a:solidFill>
            <a:prstDash val="solid"/>
            <a:round/>
            <a:headEnd type="none" w="sm" len="sm"/>
            <a:tailEnd type="none" w="sm" len="sm"/>
          </a:ln>
        </p:spPr>
        <p:txBody>
          <a:bodyPr spcFirstLastPara="1" wrap="square" lIns="207300" tIns="207300" rIns="207300" bIns="207300" anchor="ctr" anchorCtr="0">
            <a:noAutofit/>
          </a:bodyPr>
          <a:lstStyle/>
          <a:p>
            <a:pPr marL="0" lvl="0" indent="0" algn="l" rtl="0">
              <a:spcBef>
                <a:spcPts val="0"/>
              </a:spcBef>
              <a:spcAft>
                <a:spcPts val="0"/>
              </a:spcAft>
              <a:buNone/>
            </a:pPr>
            <a:endParaRPr sz="2497">
              <a:solidFill>
                <a:schemeClr val="dk1"/>
              </a:solidFill>
            </a:endParaRPr>
          </a:p>
        </p:txBody>
      </p:sp>
      <p:sp>
        <p:nvSpPr>
          <p:cNvPr id="299" name="Google Shape;299;g381ca1501ed_0_397"/>
          <p:cNvSpPr txBox="1"/>
          <p:nvPr/>
        </p:nvSpPr>
        <p:spPr>
          <a:xfrm>
            <a:off x="10171988" y="6201790"/>
            <a:ext cx="2172300" cy="567300"/>
          </a:xfrm>
          <a:prstGeom prst="rect">
            <a:avLst/>
          </a:prstGeom>
          <a:noFill/>
          <a:ln>
            <a:noFill/>
          </a:ln>
        </p:spPr>
        <p:txBody>
          <a:bodyPr spcFirstLastPara="1" wrap="square" lIns="116200" tIns="116200" rIns="116200" bIns="116200" anchor="b" anchorCtr="0">
            <a:noAutofit/>
          </a:bodyPr>
          <a:lstStyle/>
          <a:p>
            <a:pPr marL="0" lvl="0" indent="0" algn="ctr" rtl="0">
              <a:lnSpc>
                <a:spcPct val="115000"/>
              </a:lnSpc>
              <a:spcBef>
                <a:spcPts val="0"/>
              </a:spcBef>
              <a:spcAft>
                <a:spcPts val="0"/>
              </a:spcAft>
              <a:buNone/>
            </a:pPr>
            <a:r>
              <a:rPr lang="en-US" sz="1270" b="1">
                <a:solidFill>
                  <a:schemeClr val="dk1"/>
                </a:solidFill>
                <a:latin typeface="Roboto"/>
                <a:ea typeface="Roboto"/>
                <a:cs typeface="Roboto"/>
                <a:sym typeface="Roboto"/>
              </a:rPr>
              <a:t>Sep 2024 - March 2026</a:t>
            </a:r>
            <a:endParaRPr sz="1270" b="1">
              <a:solidFill>
                <a:schemeClr val="dk1"/>
              </a:solidFill>
              <a:latin typeface="Roboto"/>
              <a:ea typeface="Roboto"/>
              <a:cs typeface="Roboto"/>
              <a:sym typeface="Roboto"/>
            </a:endParaRPr>
          </a:p>
        </p:txBody>
      </p:sp>
      <p:sp>
        <p:nvSpPr>
          <p:cNvPr id="300" name="Google Shape;300;g381ca1501ed_0_397"/>
          <p:cNvSpPr txBox="1"/>
          <p:nvPr/>
        </p:nvSpPr>
        <p:spPr>
          <a:xfrm>
            <a:off x="10171985" y="6782386"/>
            <a:ext cx="2172300" cy="937200"/>
          </a:xfrm>
          <a:prstGeom prst="rect">
            <a:avLst/>
          </a:prstGeom>
          <a:noFill/>
          <a:ln>
            <a:noFill/>
          </a:ln>
        </p:spPr>
        <p:txBody>
          <a:bodyPr spcFirstLastPara="1" wrap="square" lIns="116200" tIns="116200" rIns="116200" bIns="116200" anchor="t" anchorCtr="0">
            <a:noAutofit/>
          </a:bodyPr>
          <a:lstStyle/>
          <a:p>
            <a:pPr marL="0" lvl="0" indent="0" algn="ctr" rtl="0">
              <a:spcBef>
                <a:spcPts val="0"/>
              </a:spcBef>
              <a:spcAft>
                <a:spcPts val="0"/>
              </a:spcAft>
              <a:buClr>
                <a:srgbClr val="000000"/>
              </a:buClr>
              <a:buSzPts val="1397"/>
              <a:buFont typeface="Arial"/>
              <a:buNone/>
            </a:pPr>
            <a:r>
              <a:rPr lang="en-US" sz="1397">
                <a:solidFill>
                  <a:schemeClr val="dk1"/>
                </a:solidFill>
                <a:latin typeface="Montserrat"/>
                <a:ea typeface="Montserrat"/>
                <a:cs typeface="Montserrat"/>
                <a:sym typeface="Montserrat"/>
              </a:rPr>
              <a:t>Research, </a:t>
            </a:r>
            <a:endParaRPr sz="1397">
              <a:solidFill>
                <a:schemeClr val="dk1"/>
              </a:solidFill>
              <a:latin typeface="Montserrat"/>
              <a:ea typeface="Montserrat"/>
              <a:cs typeface="Montserrat"/>
              <a:sym typeface="Montserrat"/>
            </a:endParaRPr>
          </a:p>
          <a:p>
            <a:pPr marL="0" lvl="0" indent="0" algn="ctr" rtl="0">
              <a:spcBef>
                <a:spcPts val="0"/>
              </a:spcBef>
              <a:spcAft>
                <a:spcPts val="0"/>
              </a:spcAft>
              <a:buClr>
                <a:srgbClr val="000000"/>
              </a:buClr>
              <a:buSzPts val="1397"/>
              <a:buFont typeface="Arial"/>
              <a:buNone/>
            </a:pPr>
            <a:r>
              <a:rPr lang="en-US" sz="1397">
                <a:solidFill>
                  <a:schemeClr val="dk1"/>
                </a:solidFill>
                <a:latin typeface="Montserrat"/>
                <a:ea typeface="Montserrat"/>
                <a:cs typeface="Montserrat"/>
                <a:sym typeface="Montserrat"/>
              </a:rPr>
              <a:t>Engagement &amp; </a:t>
            </a:r>
            <a:r>
              <a:rPr lang="en-US" sz="1397">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Framework</a:t>
            </a:r>
            <a:r>
              <a:rPr lang="en-US" sz="1397">
                <a:solidFill>
                  <a:schemeClr val="dk1"/>
                </a:solidFill>
                <a:latin typeface="Montserrat"/>
                <a:ea typeface="Montserrat"/>
                <a:cs typeface="Montserrat"/>
                <a:sym typeface="Montserrat"/>
              </a:rPr>
              <a:t> Review</a:t>
            </a:r>
            <a:endParaRPr sz="1016">
              <a:solidFill>
                <a:schemeClr val="dk1"/>
              </a:solidFill>
              <a:latin typeface="Roboto"/>
              <a:ea typeface="Roboto"/>
              <a:cs typeface="Roboto"/>
              <a:sym typeface="Roboto"/>
            </a:endParaRPr>
          </a:p>
        </p:txBody>
      </p:sp>
      <p:sp>
        <p:nvSpPr>
          <p:cNvPr id="301" name="Google Shape;301;g381ca1501ed_0_397"/>
          <p:cNvSpPr/>
          <p:nvPr/>
        </p:nvSpPr>
        <p:spPr>
          <a:xfrm>
            <a:off x="13299460" y="4715100"/>
            <a:ext cx="1347600" cy="1347600"/>
          </a:xfrm>
          <a:prstGeom prst="ellipse">
            <a:avLst/>
          </a:prstGeom>
          <a:noFill/>
          <a:ln w="86425" cap="flat" cmpd="sng">
            <a:solidFill>
              <a:schemeClr val="accent2"/>
            </a:solidFill>
            <a:prstDash val="solid"/>
            <a:round/>
            <a:headEnd type="none" w="sm" len="sm"/>
            <a:tailEnd type="none" w="sm" len="sm"/>
          </a:ln>
        </p:spPr>
        <p:txBody>
          <a:bodyPr spcFirstLastPara="1" wrap="square" lIns="207325" tIns="207325" rIns="207325" bIns="207325" anchor="ctr" anchorCtr="0">
            <a:noAutofit/>
          </a:bodyPr>
          <a:lstStyle/>
          <a:p>
            <a:pPr marL="0" lvl="0" indent="0" algn="l" rtl="0">
              <a:spcBef>
                <a:spcPts val="0"/>
              </a:spcBef>
              <a:spcAft>
                <a:spcPts val="0"/>
              </a:spcAft>
              <a:buNone/>
            </a:pPr>
            <a:endParaRPr sz="2497">
              <a:solidFill>
                <a:schemeClr val="dk1"/>
              </a:solidFill>
            </a:endParaRPr>
          </a:p>
        </p:txBody>
      </p:sp>
      <p:sp>
        <p:nvSpPr>
          <p:cNvPr id="302" name="Google Shape;302;g381ca1501ed_0_397"/>
          <p:cNvSpPr txBox="1"/>
          <p:nvPr/>
        </p:nvSpPr>
        <p:spPr>
          <a:xfrm>
            <a:off x="12902020" y="6201990"/>
            <a:ext cx="2172300" cy="567300"/>
          </a:xfrm>
          <a:prstGeom prst="rect">
            <a:avLst/>
          </a:prstGeom>
          <a:noFill/>
          <a:ln>
            <a:noFill/>
          </a:ln>
        </p:spPr>
        <p:txBody>
          <a:bodyPr spcFirstLastPara="1" wrap="square" lIns="116200" tIns="116200" rIns="116200" bIns="116200" anchor="b" anchorCtr="0">
            <a:noAutofit/>
          </a:bodyPr>
          <a:lstStyle/>
          <a:p>
            <a:pPr marL="0" lvl="0" indent="0" algn="ctr" rtl="0">
              <a:lnSpc>
                <a:spcPct val="115000"/>
              </a:lnSpc>
              <a:spcBef>
                <a:spcPts val="0"/>
              </a:spcBef>
              <a:spcAft>
                <a:spcPts val="0"/>
              </a:spcAft>
              <a:buNone/>
            </a:pPr>
            <a:r>
              <a:rPr lang="en-US" sz="1270" b="1">
                <a:solidFill>
                  <a:schemeClr val="dk1"/>
                </a:solidFill>
                <a:latin typeface="Roboto"/>
                <a:ea typeface="Roboto"/>
                <a:cs typeface="Roboto"/>
                <a:sym typeface="Roboto"/>
              </a:rPr>
              <a:t>Jun 2025 - Jun 2026</a:t>
            </a:r>
            <a:endParaRPr sz="1270" b="1">
              <a:solidFill>
                <a:schemeClr val="dk1"/>
              </a:solidFill>
              <a:latin typeface="Roboto"/>
              <a:ea typeface="Roboto"/>
              <a:cs typeface="Roboto"/>
              <a:sym typeface="Roboto"/>
            </a:endParaRPr>
          </a:p>
        </p:txBody>
      </p:sp>
      <p:sp>
        <p:nvSpPr>
          <p:cNvPr id="303" name="Google Shape;303;g381ca1501ed_0_397"/>
          <p:cNvSpPr txBox="1"/>
          <p:nvPr/>
        </p:nvSpPr>
        <p:spPr>
          <a:xfrm>
            <a:off x="12902013" y="6782583"/>
            <a:ext cx="2172300" cy="937200"/>
          </a:xfrm>
          <a:prstGeom prst="rect">
            <a:avLst/>
          </a:prstGeom>
          <a:noFill/>
          <a:ln>
            <a:noFill/>
          </a:ln>
        </p:spPr>
        <p:txBody>
          <a:bodyPr spcFirstLastPara="1" wrap="square" lIns="116200" tIns="116200" rIns="116200" bIns="116200" anchor="t" anchorCtr="0">
            <a:noAutofit/>
          </a:bodyPr>
          <a:lstStyle/>
          <a:p>
            <a:pPr marL="0" lvl="0" indent="0" algn="ctr" rtl="0">
              <a:spcBef>
                <a:spcPts val="0"/>
              </a:spcBef>
              <a:spcAft>
                <a:spcPts val="0"/>
              </a:spcAft>
              <a:buClr>
                <a:srgbClr val="000000"/>
              </a:buClr>
              <a:buSzPts val="1397"/>
              <a:buFont typeface="Arial"/>
              <a:buNone/>
            </a:pPr>
            <a:r>
              <a:rPr lang="en-US" sz="1397">
                <a:solidFill>
                  <a:schemeClr val="dk1"/>
                </a:solidFill>
                <a:latin typeface="Montserrat"/>
                <a:ea typeface="Montserrat"/>
                <a:cs typeface="Montserrat"/>
                <a:sym typeface="Montserrat"/>
              </a:rPr>
              <a:t>Develop </a:t>
            </a:r>
            <a:endParaRPr sz="1397">
              <a:solidFill>
                <a:schemeClr val="dk1"/>
              </a:solidFill>
              <a:latin typeface="Montserrat"/>
              <a:ea typeface="Montserrat"/>
              <a:cs typeface="Montserrat"/>
              <a:sym typeface="Montserrat"/>
            </a:endParaRPr>
          </a:p>
          <a:p>
            <a:pPr marL="0" lvl="0" indent="0" algn="ctr" rtl="0">
              <a:spcBef>
                <a:spcPts val="0"/>
              </a:spcBef>
              <a:spcAft>
                <a:spcPts val="0"/>
              </a:spcAft>
              <a:buClr>
                <a:srgbClr val="000000"/>
              </a:buClr>
              <a:buSzPts val="1397"/>
              <a:buFont typeface="Arial"/>
              <a:buNone/>
            </a:pPr>
            <a:r>
              <a:rPr lang="en-US" sz="1397">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Tools &amp; Resource</a:t>
            </a:r>
            <a:r>
              <a:rPr lang="en-US" sz="1397">
                <a:solidFill>
                  <a:schemeClr val="dk1"/>
                </a:solidFill>
                <a:latin typeface="Montserrat"/>
                <a:ea typeface="Montserrat"/>
                <a:cs typeface="Montserrat"/>
                <a:sym typeface="Montserrat"/>
              </a:rPr>
              <a:t>s </a:t>
            </a:r>
            <a:r>
              <a:rPr lang="en-US" sz="1397" i="1">
                <a:solidFill>
                  <a:schemeClr val="dk1"/>
                </a:solidFill>
                <a:latin typeface="Montserrat"/>
                <a:ea typeface="Montserrat"/>
                <a:cs typeface="Montserrat"/>
                <a:sym typeface="Montserrat"/>
              </a:rPr>
              <a:t>(Assessment Tool)</a:t>
            </a:r>
            <a:endParaRPr sz="1016">
              <a:solidFill>
                <a:schemeClr val="dk1"/>
              </a:solidFill>
              <a:latin typeface="Roboto"/>
              <a:ea typeface="Roboto"/>
              <a:cs typeface="Roboto"/>
              <a:sym typeface="Roboto"/>
            </a:endParaRPr>
          </a:p>
        </p:txBody>
      </p:sp>
      <p:sp>
        <p:nvSpPr>
          <p:cNvPr id="304" name="Google Shape;304;g381ca1501ed_0_397"/>
          <p:cNvSpPr/>
          <p:nvPr/>
        </p:nvSpPr>
        <p:spPr>
          <a:xfrm>
            <a:off x="16074070" y="4715099"/>
            <a:ext cx="1347600" cy="1347600"/>
          </a:xfrm>
          <a:prstGeom prst="ellipse">
            <a:avLst/>
          </a:prstGeom>
          <a:noFill/>
          <a:ln w="86400" cap="flat" cmpd="sng">
            <a:solidFill>
              <a:schemeClr val="accent3"/>
            </a:solidFill>
            <a:prstDash val="solid"/>
            <a:round/>
            <a:headEnd type="none" w="sm" len="sm"/>
            <a:tailEnd type="none" w="sm" len="sm"/>
          </a:ln>
        </p:spPr>
        <p:txBody>
          <a:bodyPr spcFirstLastPara="1" wrap="square" lIns="207275" tIns="207275" rIns="207275" bIns="207275" anchor="ctr" anchorCtr="0">
            <a:noAutofit/>
          </a:bodyPr>
          <a:lstStyle/>
          <a:p>
            <a:pPr marL="0" lvl="0" indent="0" algn="l" rtl="0">
              <a:spcBef>
                <a:spcPts val="0"/>
              </a:spcBef>
              <a:spcAft>
                <a:spcPts val="0"/>
              </a:spcAft>
              <a:buNone/>
            </a:pPr>
            <a:endParaRPr sz="2497">
              <a:solidFill>
                <a:schemeClr val="dk1"/>
              </a:solidFill>
            </a:endParaRPr>
          </a:p>
        </p:txBody>
      </p:sp>
      <p:sp>
        <p:nvSpPr>
          <p:cNvPr id="305" name="Google Shape;305;g381ca1501ed_0_397"/>
          <p:cNvSpPr/>
          <p:nvPr/>
        </p:nvSpPr>
        <p:spPr>
          <a:xfrm>
            <a:off x="12224948" y="5463028"/>
            <a:ext cx="755400" cy="46800"/>
          </a:xfrm>
          <a:prstGeom prst="roundRect">
            <a:avLst>
              <a:gd name="adj" fmla="val 50000"/>
            </a:avLst>
          </a:prstGeom>
          <a:solidFill>
            <a:schemeClr val="dk1"/>
          </a:solidFill>
          <a:ln>
            <a:noFill/>
          </a:ln>
        </p:spPr>
        <p:txBody>
          <a:bodyPr spcFirstLastPara="1" wrap="square" lIns="116200" tIns="116200" rIns="116200" bIns="116200" anchor="ctr" anchorCtr="0">
            <a:noAutofit/>
          </a:bodyPr>
          <a:lstStyle/>
          <a:p>
            <a:pPr marL="0" lvl="0" indent="0" algn="l" rtl="0">
              <a:spcBef>
                <a:spcPts val="0"/>
              </a:spcBef>
              <a:spcAft>
                <a:spcPts val="0"/>
              </a:spcAft>
              <a:buNone/>
            </a:pPr>
            <a:endParaRPr>
              <a:solidFill>
                <a:schemeClr val="dk1"/>
              </a:solidFill>
            </a:endParaRPr>
          </a:p>
        </p:txBody>
      </p:sp>
      <p:sp>
        <p:nvSpPr>
          <p:cNvPr id="306" name="Google Shape;306;g381ca1501ed_0_397"/>
          <p:cNvSpPr/>
          <p:nvPr/>
        </p:nvSpPr>
        <p:spPr>
          <a:xfrm>
            <a:off x="14957404" y="5463028"/>
            <a:ext cx="755400" cy="46800"/>
          </a:xfrm>
          <a:prstGeom prst="roundRect">
            <a:avLst>
              <a:gd name="adj" fmla="val 50000"/>
            </a:avLst>
          </a:prstGeom>
          <a:solidFill>
            <a:schemeClr val="dk1"/>
          </a:solidFill>
          <a:ln>
            <a:noFill/>
          </a:ln>
        </p:spPr>
        <p:txBody>
          <a:bodyPr spcFirstLastPara="1" wrap="square" lIns="116200" tIns="116200" rIns="116200" bIns="116200" anchor="ctr" anchorCtr="0">
            <a:noAutofit/>
          </a:bodyPr>
          <a:lstStyle/>
          <a:p>
            <a:pPr marL="0" lvl="0" indent="0" algn="l" rtl="0">
              <a:spcBef>
                <a:spcPts val="0"/>
              </a:spcBef>
              <a:spcAft>
                <a:spcPts val="0"/>
              </a:spcAft>
              <a:buNone/>
            </a:pPr>
            <a:endParaRPr>
              <a:solidFill>
                <a:schemeClr val="dk1"/>
              </a:solidFill>
            </a:endParaRPr>
          </a:p>
        </p:txBody>
      </p:sp>
      <p:sp>
        <p:nvSpPr>
          <p:cNvPr id="307" name="Google Shape;307;g381ca1501ed_0_397"/>
          <p:cNvSpPr txBox="1"/>
          <p:nvPr/>
        </p:nvSpPr>
        <p:spPr>
          <a:xfrm>
            <a:off x="16176377" y="5002486"/>
            <a:ext cx="1169400" cy="827700"/>
          </a:xfrm>
          <a:prstGeom prst="rect">
            <a:avLst/>
          </a:prstGeom>
          <a:noFill/>
          <a:ln>
            <a:noFill/>
          </a:ln>
        </p:spPr>
        <p:txBody>
          <a:bodyPr spcFirstLastPara="1" wrap="square" lIns="207275" tIns="207275" rIns="207275" bIns="207275" anchor="t" anchorCtr="0">
            <a:noAutofit/>
          </a:bodyPr>
          <a:lstStyle/>
          <a:p>
            <a:pPr marL="0" lvl="0" indent="0" algn="ctr" rtl="0">
              <a:lnSpc>
                <a:spcPct val="115000"/>
              </a:lnSpc>
              <a:spcBef>
                <a:spcPts val="0"/>
              </a:spcBef>
              <a:spcAft>
                <a:spcPts val="3628"/>
              </a:spcAft>
              <a:buNone/>
            </a:pPr>
            <a:r>
              <a:rPr lang="en-US" sz="1813" b="1">
                <a:solidFill>
                  <a:schemeClr val="dk1"/>
                </a:solidFill>
                <a:latin typeface="Roboto"/>
                <a:ea typeface="Roboto"/>
                <a:cs typeface="Roboto"/>
                <a:sym typeface="Roboto"/>
              </a:rPr>
              <a:t>Phase 4</a:t>
            </a:r>
            <a:endParaRPr sz="1813" b="1">
              <a:solidFill>
                <a:schemeClr val="dk1"/>
              </a:solidFill>
              <a:latin typeface="Roboto"/>
              <a:ea typeface="Roboto"/>
              <a:cs typeface="Roboto"/>
              <a:sym typeface="Roboto"/>
            </a:endParaRPr>
          </a:p>
        </p:txBody>
      </p:sp>
      <p:sp>
        <p:nvSpPr>
          <p:cNvPr id="308" name="Google Shape;308;g381ca1501ed_0_397"/>
          <p:cNvSpPr txBox="1"/>
          <p:nvPr/>
        </p:nvSpPr>
        <p:spPr>
          <a:xfrm>
            <a:off x="13388549" y="4974927"/>
            <a:ext cx="1169400" cy="827700"/>
          </a:xfrm>
          <a:prstGeom prst="rect">
            <a:avLst/>
          </a:prstGeom>
          <a:noFill/>
          <a:ln>
            <a:noFill/>
          </a:ln>
        </p:spPr>
        <p:txBody>
          <a:bodyPr spcFirstLastPara="1" wrap="square" lIns="207325" tIns="207325" rIns="207325" bIns="207325" anchor="t" anchorCtr="0">
            <a:noAutofit/>
          </a:bodyPr>
          <a:lstStyle/>
          <a:p>
            <a:pPr marL="0" lvl="0" indent="0" algn="ctr" rtl="0">
              <a:lnSpc>
                <a:spcPct val="115000"/>
              </a:lnSpc>
              <a:spcBef>
                <a:spcPts val="0"/>
              </a:spcBef>
              <a:spcAft>
                <a:spcPts val="3628"/>
              </a:spcAft>
              <a:buNone/>
            </a:pPr>
            <a:r>
              <a:rPr lang="en-US" sz="1814" b="1">
                <a:solidFill>
                  <a:schemeClr val="dk1"/>
                </a:solidFill>
                <a:latin typeface="Roboto"/>
                <a:ea typeface="Roboto"/>
                <a:cs typeface="Roboto"/>
                <a:sym typeface="Roboto"/>
              </a:rPr>
              <a:t>Phase 3</a:t>
            </a:r>
            <a:endParaRPr sz="1814" b="1">
              <a:solidFill>
                <a:schemeClr val="dk1"/>
              </a:solidFill>
              <a:latin typeface="Roboto"/>
              <a:ea typeface="Roboto"/>
              <a:cs typeface="Roboto"/>
              <a:sym typeface="Roboto"/>
            </a:endParaRPr>
          </a:p>
        </p:txBody>
      </p:sp>
      <p:sp>
        <p:nvSpPr>
          <p:cNvPr id="309" name="Google Shape;309;g381ca1501ed_0_397"/>
          <p:cNvSpPr txBox="1"/>
          <p:nvPr/>
        </p:nvSpPr>
        <p:spPr>
          <a:xfrm>
            <a:off x="10634083" y="5002574"/>
            <a:ext cx="1169400" cy="828000"/>
          </a:xfrm>
          <a:prstGeom prst="rect">
            <a:avLst/>
          </a:prstGeom>
          <a:noFill/>
          <a:ln>
            <a:noFill/>
          </a:ln>
        </p:spPr>
        <p:txBody>
          <a:bodyPr spcFirstLastPara="1" wrap="square" lIns="207300" tIns="207300" rIns="207300" bIns="207300" anchor="t" anchorCtr="0">
            <a:noAutofit/>
          </a:bodyPr>
          <a:lstStyle/>
          <a:p>
            <a:pPr marL="0" lvl="0" indent="0" algn="ctr" rtl="0">
              <a:lnSpc>
                <a:spcPct val="115000"/>
              </a:lnSpc>
              <a:spcBef>
                <a:spcPts val="0"/>
              </a:spcBef>
              <a:spcAft>
                <a:spcPts val="3627"/>
              </a:spcAft>
              <a:buNone/>
            </a:pPr>
            <a:r>
              <a:rPr lang="en-US" sz="1813" b="1">
                <a:solidFill>
                  <a:schemeClr val="dk1"/>
                </a:solidFill>
                <a:latin typeface="Roboto"/>
                <a:ea typeface="Roboto"/>
                <a:cs typeface="Roboto"/>
                <a:sym typeface="Roboto"/>
              </a:rPr>
              <a:t>Phase 2</a:t>
            </a:r>
            <a:endParaRPr sz="1813" b="1">
              <a:solidFill>
                <a:schemeClr val="dk1"/>
              </a:solidFill>
              <a:latin typeface="Roboto"/>
              <a:ea typeface="Roboto"/>
              <a:cs typeface="Roboto"/>
              <a:sym typeface="Roboto"/>
            </a:endParaRPr>
          </a:p>
        </p:txBody>
      </p:sp>
      <p:sp>
        <p:nvSpPr>
          <p:cNvPr id="310" name="Google Shape;310;g381ca1501ed_0_397"/>
          <p:cNvSpPr txBox="1"/>
          <p:nvPr/>
        </p:nvSpPr>
        <p:spPr>
          <a:xfrm>
            <a:off x="2218713" y="9955225"/>
            <a:ext cx="3798000" cy="36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dk1"/>
                </a:solidFill>
                <a:latin typeface="Montserrat"/>
                <a:ea typeface="Montserrat"/>
                <a:cs typeface="Montserrat"/>
                <a:sym typeface="Montserrat"/>
              </a:rPr>
              <a:t>Visual narratives by Yellowknife artist Alison McCreesh</a:t>
            </a:r>
            <a:endParaRPr sz="3200">
              <a:solidFill>
                <a:schemeClr val="dk1"/>
              </a:solidFill>
              <a:latin typeface="Montserrat"/>
              <a:ea typeface="Montserrat"/>
              <a:cs typeface="Montserrat"/>
              <a:sym typeface="Montserrat"/>
            </a:endParaRPr>
          </a:p>
        </p:txBody>
      </p:sp>
      <p:sp>
        <p:nvSpPr>
          <p:cNvPr id="311" name="Google Shape;311;g381ca1501ed_0_397"/>
          <p:cNvSpPr/>
          <p:nvPr/>
        </p:nvSpPr>
        <p:spPr>
          <a:xfrm rot="5400000">
            <a:off x="12541739" y="2797000"/>
            <a:ext cx="134400" cy="2963100"/>
          </a:xfrm>
          <a:prstGeom prst="leftBracket">
            <a:avLst>
              <a:gd name="adj" fmla="val 8333"/>
            </a:avLst>
          </a:prstGeom>
          <a:noFill/>
          <a:ln w="2857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5"/>
        <p:cNvGrpSpPr/>
        <p:nvPr/>
      </p:nvGrpSpPr>
      <p:grpSpPr>
        <a:xfrm>
          <a:off x="0" y="0"/>
          <a:ext cx="0" cy="0"/>
          <a:chOff x="0" y="0"/>
          <a:chExt cx="0" cy="0"/>
        </a:xfrm>
      </p:grpSpPr>
      <p:cxnSp>
        <p:nvCxnSpPr>
          <p:cNvPr id="316" name="Google Shape;316;g381ca1501ed_0_432"/>
          <p:cNvCxnSpPr/>
          <p:nvPr/>
        </p:nvCxnSpPr>
        <p:spPr>
          <a:xfrm>
            <a:off x="1133475" y="419100"/>
            <a:ext cx="0" cy="1675500"/>
          </a:xfrm>
          <a:prstGeom prst="straightConnector1">
            <a:avLst/>
          </a:prstGeom>
          <a:noFill/>
          <a:ln w="209550" cap="flat" cmpd="sng">
            <a:solidFill>
              <a:schemeClr val="accent4"/>
            </a:solidFill>
            <a:prstDash val="solid"/>
            <a:round/>
            <a:headEnd type="none" w="sm" len="sm"/>
            <a:tailEnd type="none" w="sm" len="sm"/>
          </a:ln>
        </p:spPr>
      </p:cxnSp>
      <p:sp>
        <p:nvSpPr>
          <p:cNvPr id="317" name="Google Shape;317;g381ca1501ed_0_432"/>
          <p:cNvSpPr txBox="1"/>
          <p:nvPr/>
        </p:nvSpPr>
        <p:spPr>
          <a:xfrm>
            <a:off x="0" y="-304800"/>
            <a:ext cx="3000000" cy="3693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1200"/>
              <a:buFont typeface="Arial"/>
              <a:buNone/>
            </a:pPr>
            <a:endParaRPr sz="1200" b="0" i="0" u="none" strike="noStrike" cap="none">
              <a:solidFill>
                <a:srgbClr val="F05C71"/>
              </a:solidFill>
              <a:latin typeface="Montserrat"/>
              <a:ea typeface="Montserrat"/>
              <a:cs typeface="Montserrat"/>
              <a:sym typeface="Montserrat"/>
            </a:endParaRPr>
          </a:p>
        </p:txBody>
      </p:sp>
      <p:sp>
        <p:nvSpPr>
          <p:cNvPr id="318" name="Google Shape;318;g381ca1501ed_0_432"/>
          <p:cNvSpPr txBox="1"/>
          <p:nvPr/>
        </p:nvSpPr>
        <p:spPr>
          <a:xfrm>
            <a:off x="1660054" y="641100"/>
            <a:ext cx="11863200" cy="1077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000"/>
              <a:buFont typeface="Arial"/>
              <a:buNone/>
            </a:pPr>
            <a:r>
              <a:rPr lang="en-US" sz="7000" b="1" i="0" u="none" strike="noStrike" cap="none">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Project</a:t>
            </a:r>
            <a:r>
              <a:rPr lang="en-US" sz="7000" b="1" i="0" u="none" strike="noStrike" cap="none">
                <a:solidFill>
                  <a:schemeClr val="dk1"/>
                </a:solidFill>
                <a:latin typeface="Montserrat"/>
                <a:ea typeface="Montserrat"/>
                <a:cs typeface="Montserrat"/>
                <a:sym typeface="Montserrat"/>
              </a:rPr>
              <a:t> Timeline</a:t>
            </a:r>
            <a:endParaRPr sz="400" b="1" i="0" u="none" strike="noStrike" cap="none">
              <a:solidFill>
                <a:schemeClr val="dk1"/>
              </a:solidFill>
              <a:latin typeface="Montserrat"/>
              <a:ea typeface="Montserrat"/>
              <a:cs typeface="Montserrat"/>
              <a:sym typeface="Montserrat"/>
            </a:endParaRPr>
          </a:p>
        </p:txBody>
      </p:sp>
      <p:pic>
        <p:nvPicPr>
          <p:cNvPr id="319" name="Google Shape;319;g381ca1501ed_0_432" title="Screenshot 2025-08-25 at 4.39.41 PM.png"/>
          <p:cNvPicPr preferRelativeResize="0"/>
          <p:nvPr/>
        </p:nvPicPr>
        <p:blipFill>
          <a:blip r:embed="rId3">
            <a:alphaModFix/>
          </a:blip>
          <a:stretch>
            <a:fillRect/>
          </a:stretch>
        </p:blipFill>
        <p:spPr>
          <a:xfrm>
            <a:off x="1133463" y="2833761"/>
            <a:ext cx="5817920" cy="7132987"/>
          </a:xfrm>
          <a:prstGeom prst="rect">
            <a:avLst/>
          </a:prstGeom>
          <a:noFill/>
          <a:ln>
            <a:noFill/>
          </a:ln>
        </p:spPr>
      </p:pic>
      <p:grpSp>
        <p:nvGrpSpPr>
          <p:cNvPr id="320" name="Google Shape;320;g381ca1501ed_0_432"/>
          <p:cNvGrpSpPr/>
          <p:nvPr/>
        </p:nvGrpSpPr>
        <p:grpSpPr>
          <a:xfrm>
            <a:off x="247" y="2470473"/>
            <a:ext cx="18287502" cy="42938"/>
            <a:chOff x="-2765" y="2806255"/>
            <a:chExt cx="13694400" cy="5400"/>
          </a:xfrm>
        </p:grpSpPr>
        <p:cxnSp>
          <p:nvCxnSpPr>
            <p:cNvPr id="321" name="Google Shape;321;g381ca1501ed_0_432"/>
            <p:cNvCxnSpPr/>
            <p:nvPr/>
          </p:nvCxnSpPr>
          <p:spPr>
            <a:xfrm rot="10800000" flipH="1">
              <a:off x="-2765" y="2810755"/>
              <a:ext cx="2282400" cy="900"/>
            </a:xfrm>
            <a:prstGeom prst="straightConnector1">
              <a:avLst/>
            </a:prstGeom>
            <a:noFill/>
            <a:ln w="50800" cap="flat" cmpd="sng">
              <a:solidFill>
                <a:srgbClr val="153056"/>
              </a:solidFill>
              <a:prstDash val="solid"/>
              <a:round/>
              <a:headEnd type="none" w="sm" len="sm"/>
              <a:tailEnd type="none" w="sm" len="sm"/>
            </a:ln>
          </p:spPr>
        </p:cxnSp>
        <p:cxnSp>
          <p:nvCxnSpPr>
            <p:cNvPr id="322" name="Google Shape;322;g381ca1501ed_0_432"/>
            <p:cNvCxnSpPr/>
            <p:nvPr/>
          </p:nvCxnSpPr>
          <p:spPr>
            <a:xfrm rot="10800000" flipH="1">
              <a:off x="2279635" y="2809855"/>
              <a:ext cx="2282400" cy="900"/>
            </a:xfrm>
            <a:prstGeom prst="straightConnector1">
              <a:avLst/>
            </a:prstGeom>
            <a:noFill/>
            <a:ln w="50800" cap="flat" cmpd="sng">
              <a:solidFill>
                <a:srgbClr val="1D3D72"/>
              </a:solidFill>
              <a:prstDash val="solid"/>
              <a:round/>
              <a:headEnd type="none" w="sm" len="sm"/>
              <a:tailEnd type="none" w="sm" len="sm"/>
            </a:ln>
          </p:spPr>
        </p:cxnSp>
        <p:cxnSp>
          <p:nvCxnSpPr>
            <p:cNvPr id="323" name="Google Shape;323;g381ca1501ed_0_432"/>
            <p:cNvCxnSpPr/>
            <p:nvPr/>
          </p:nvCxnSpPr>
          <p:spPr>
            <a:xfrm rot="10800000" flipH="1">
              <a:off x="4562035" y="2808955"/>
              <a:ext cx="2282400" cy="900"/>
            </a:xfrm>
            <a:prstGeom prst="straightConnector1">
              <a:avLst/>
            </a:prstGeom>
            <a:noFill/>
            <a:ln w="50800" cap="flat" cmpd="sng">
              <a:solidFill>
                <a:srgbClr val="124B8E"/>
              </a:solidFill>
              <a:prstDash val="solid"/>
              <a:round/>
              <a:headEnd type="none" w="sm" len="sm"/>
              <a:tailEnd type="none" w="sm" len="sm"/>
            </a:ln>
          </p:spPr>
        </p:cxnSp>
        <p:cxnSp>
          <p:nvCxnSpPr>
            <p:cNvPr id="324" name="Google Shape;324;g381ca1501ed_0_432"/>
            <p:cNvCxnSpPr/>
            <p:nvPr/>
          </p:nvCxnSpPr>
          <p:spPr>
            <a:xfrm rot="10800000" flipH="1">
              <a:off x="6844435" y="2808055"/>
              <a:ext cx="2282400" cy="900"/>
            </a:xfrm>
            <a:prstGeom prst="straightConnector1">
              <a:avLst/>
            </a:prstGeom>
            <a:noFill/>
            <a:ln w="50800" cap="flat" cmpd="sng">
              <a:solidFill>
                <a:srgbClr val="2E65B0"/>
              </a:solidFill>
              <a:prstDash val="solid"/>
              <a:round/>
              <a:headEnd type="none" w="sm" len="sm"/>
              <a:tailEnd type="none" w="sm" len="sm"/>
            </a:ln>
          </p:spPr>
        </p:cxnSp>
        <p:cxnSp>
          <p:nvCxnSpPr>
            <p:cNvPr id="325" name="Google Shape;325;g381ca1501ed_0_432"/>
            <p:cNvCxnSpPr/>
            <p:nvPr/>
          </p:nvCxnSpPr>
          <p:spPr>
            <a:xfrm rot="10800000" flipH="1">
              <a:off x="9126835" y="2807155"/>
              <a:ext cx="2282400" cy="900"/>
            </a:xfrm>
            <a:prstGeom prst="straightConnector1">
              <a:avLst/>
            </a:prstGeom>
            <a:noFill/>
            <a:ln w="50800" cap="flat" cmpd="sng">
              <a:solidFill>
                <a:srgbClr val="F05B71"/>
              </a:solidFill>
              <a:prstDash val="solid"/>
              <a:round/>
              <a:headEnd type="none" w="sm" len="sm"/>
              <a:tailEnd type="none" w="sm" len="sm"/>
            </a:ln>
          </p:spPr>
        </p:cxnSp>
        <p:cxnSp>
          <p:nvCxnSpPr>
            <p:cNvPr id="326" name="Google Shape;326;g381ca1501ed_0_432"/>
            <p:cNvCxnSpPr/>
            <p:nvPr/>
          </p:nvCxnSpPr>
          <p:spPr>
            <a:xfrm rot="10800000" flipH="1">
              <a:off x="11409235" y="2806255"/>
              <a:ext cx="2282400" cy="900"/>
            </a:xfrm>
            <a:prstGeom prst="straightConnector1">
              <a:avLst/>
            </a:prstGeom>
            <a:noFill/>
            <a:ln w="50800" cap="flat" cmpd="sng">
              <a:solidFill>
                <a:srgbClr val="FDC482"/>
              </a:solidFill>
              <a:prstDash val="solid"/>
              <a:round/>
              <a:headEnd type="none" w="sm" len="sm"/>
              <a:tailEnd type="none" w="sm" len="sm"/>
            </a:ln>
          </p:spPr>
        </p:cxnSp>
      </p:grpSp>
      <p:sp>
        <p:nvSpPr>
          <p:cNvPr id="327" name="Google Shape;327;g381ca1501ed_0_432"/>
          <p:cNvSpPr/>
          <p:nvPr/>
        </p:nvSpPr>
        <p:spPr>
          <a:xfrm>
            <a:off x="9472545" y="5463028"/>
            <a:ext cx="755400" cy="46800"/>
          </a:xfrm>
          <a:prstGeom prst="roundRect">
            <a:avLst>
              <a:gd name="adj" fmla="val 50000"/>
            </a:avLst>
          </a:prstGeom>
          <a:solidFill>
            <a:schemeClr val="dk2"/>
          </a:solidFill>
          <a:ln>
            <a:noFill/>
          </a:ln>
        </p:spPr>
        <p:txBody>
          <a:bodyPr spcFirstLastPara="1" wrap="square" lIns="116200" tIns="116200" rIns="116200" bIns="116200" anchor="ctr" anchorCtr="0">
            <a:noAutofit/>
          </a:bodyPr>
          <a:lstStyle/>
          <a:p>
            <a:pPr marL="0" lvl="0" indent="0" algn="l" rtl="0">
              <a:spcBef>
                <a:spcPts val="0"/>
              </a:spcBef>
              <a:spcAft>
                <a:spcPts val="0"/>
              </a:spcAft>
              <a:buNone/>
            </a:pPr>
            <a:endParaRPr>
              <a:solidFill>
                <a:schemeClr val="dk1"/>
              </a:solidFill>
            </a:endParaRPr>
          </a:p>
        </p:txBody>
      </p:sp>
      <p:sp>
        <p:nvSpPr>
          <p:cNvPr id="328" name="Google Shape;328;g381ca1501ed_0_432"/>
          <p:cNvSpPr/>
          <p:nvPr/>
        </p:nvSpPr>
        <p:spPr>
          <a:xfrm>
            <a:off x="7794660" y="4715100"/>
            <a:ext cx="1347600" cy="1347600"/>
          </a:xfrm>
          <a:prstGeom prst="ellipse">
            <a:avLst/>
          </a:prstGeom>
          <a:noFill/>
          <a:ln w="86375" cap="flat" cmpd="sng">
            <a:solidFill>
              <a:schemeClr val="dk1"/>
            </a:solidFill>
            <a:prstDash val="solid"/>
            <a:round/>
            <a:headEnd type="none" w="sm" len="sm"/>
            <a:tailEnd type="none" w="sm" len="sm"/>
          </a:ln>
        </p:spPr>
        <p:txBody>
          <a:bodyPr spcFirstLastPara="1" wrap="square" lIns="207300" tIns="207300" rIns="207300" bIns="207300" anchor="ctr" anchorCtr="0">
            <a:noAutofit/>
          </a:bodyPr>
          <a:lstStyle/>
          <a:p>
            <a:pPr marL="0" lvl="0" indent="0" algn="l" rtl="0">
              <a:spcBef>
                <a:spcPts val="0"/>
              </a:spcBef>
              <a:spcAft>
                <a:spcPts val="0"/>
              </a:spcAft>
              <a:buNone/>
            </a:pPr>
            <a:endParaRPr sz="2497">
              <a:solidFill>
                <a:schemeClr val="dk1"/>
              </a:solidFill>
            </a:endParaRPr>
          </a:p>
        </p:txBody>
      </p:sp>
      <p:sp>
        <p:nvSpPr>
          <p:cNvPr id="329" name="Google Shape;329;g381ca1501ed_0_432"/>
          <p:cNvSpPr txBox="1"/>
          <p:nvPr/>
        </p:nvSpPr>
        <p:spPr>
          <a:xfrm>
            <a:off x="7883760" y="4974924"/>
            <a:ext cx="1169400" cy="827700"/>
          </a:xfrm>
          <a:prstGeom prst="rect">
            <a:avLst/>
          </a:prstGeom>
          <a:noFill/>
          <a:ln>
            <a:noFill/>
          </a:ln>
        </p:spPr>
        <p:txBody>
          <a:bodyPr spcFirstLastPara="1" wrap="square" lIns="207300" tIns="207300" rIns="207300" bIns="207300" anchor="t" anchorCtr="0">
            <a:noAutofit/>
          </a:bodyPr>
          <a:lstStyle/>
          <a:p>
            <a:pPr marL="0" lvl="0" indent="0" algn="ctr" rtl="0">
              <a:lnSpc>
                <a:spcPct val="115000"/>
              </a:lnSpc>
              <a:spcBef>
                <a:spcPts val="0"/>
              </a:spcBef>
              <a:spcAft>
                <a:spcPts val="3628"/>
              </a:spcAft>
              <a:buNone/>
            </a:pPr>
            <a:r>
              <a:rPr lang="en-US" sz="1813" b="1">
                <a:solidFill>
                  <a:schemeClr val="dk1"/>
                </a:solidFill>
                <a:latin typeface="Roboto"/>
                <a:ea typeface="Roboto"/>
                <a:cs typeface="Roboto"/>
                <a:sym typeface="Roboto"/>
              </a:rPr>
              <a:t>Phase 1</a:t>
            </a:r>
            <a:endParaRPr sz="1813" b="1">
              <a:solidFill>
                <a:schemeClr val="dk1"/>
              </a:solidFill>
              <a:latin typeface="Roboto"/>
              <a:ea typeface="Roboto"/>
              <a:cs typeface="Roboto"/>
              <a:sym typeface="Roboto"/>
            </a:endParaRPr>
          </a:p>
        </p:txBody>
      </p:sp>
      <p:sp>
        <p:nvSpPr>
          <p:cNvPr id="330" name="Google Shape;330;g381ca1501ed_0_432"/>
          <p:cNvSpPr txBox="1"/>
          <p:nvPr/>
        </p:nvSpPr>
        <p:spPr>
          <a:xfrm>
            <a:off x="7364926" y="6201790"/>
            <a:ext cx="2172300" cy="567300"/>
          </a:xfrm>
          <a:prstGeom prst="rect">
            <a:avLst/>
          </a:prstGeom>
          <a:noFill/>
          <a:ln>
            <a:noFill/>
          </a:ln>
        </p:spPr>
        <p:txBody>
          <a:bodyPr spcFirstLastPara="1" wrap="square" lIns="116200" tIns="116200" rIns="116200" bIns="116200" anchor="b" anchorCtr="0">
            <a:noAutofit/>
          </a:bodyPr>
          <a:lstStyle/>
          <a:p>
            <a:pPr marL="0" lvl="0" indent="0" algn="ctr" rtl="0">
              <a:lnSpc>
                <a:spcPct val="115000"/>
              </a:lnSpc>
              <a:spcBef>
                <a:spcPts val="0"/>
              </a:spcBef>
              <a:spcAft>
                <a:spcPts val="0"/>
              </a:spcAft>
              <a:buNone/>
            </a:pPr>
            <a:r>
              <a:rPr lang="en-US" sz="1270" b="1">
                <a:solidFill>
                  <a:schemeClr val="dk1"/>
                </a:solidFill>
                <a:latin typeface="Roboto"/>
                <a:ea typeface="Roboto"/>
                <a:cs typeface="Roboto"/>
                <a:sym typeface="Roboto"/>
              </a:rPr>
              <a:t>April 2024 - Sep 2024</a:t>
            </a:r>
            <a:endParaRPr sz="1270" b="1">
              <a:solidFill>
                <a:schemeClr val="dk1"/>
              </a:solidFill>
              <a:latin typeface="Roboto"/>
              <a:ea typeface="Roboto"/>
              <a:cs typeface="Roboto"/>
              <a:sym typeface="Roboto"/>
            </a:endParaRPr>
          </a:p>
        </p:txBody>
      </p:sp>
      <p:sp>
        <p:nvSpPr>
          <p:cNvPr id="331" name="Google Shape;331;g381ca1501ed_0_432"/>
          <p:cNvSpPr txBox="1"/>
          <p:nvPr/>
        </p:nvSpPr>
        <p:spPr>
          <a:xfrm>
            <a:off x="7335778" y="6782386"/>
            <a:ext cx="2230500" cy="937200"/>
          </a:xfrm>
          <a:prstGeom prst="rect">
            <a:avLst/>
          </a:prstGeom>
          <a:noFill/>
          <a:ln>
            <a:noFill/>
          </a:ln>
        </p:spPr>
        <p:txBody>
          <a:bodyPr spcFirstLastPara="1" wrap="square" lIns="116200" tIns="116200" rIns="116200" bIns="116200" anchor="t" anchorCtr="0">
            <a:noAutofit/>
          </a:bodyPr>
          <a:lstStyle/>
          <a:p>
            <a:pPr marL="0" lvl="0" indent="0" algn="ctr" rtl="0">
              <a:spcBef>
                <a:spcPts val="0"/>
              </a:spcBef>
              <a:spcAft>
                <a:spcPts val="0"/>
              </a:spcAft>
              <a:buClr>
                <a:srgbClr val="000000"/>
              </a:buClr>
              <a:buSzPts val="1397"/>
              <a:buFont typeface="Arial"/>
              <a:buNone/>
            </a:pPr>
            <a:r>
              <a:rPr lang="en-US" sz="1397">
                <a:solidFill>
                  <a:schemeClr val="dk1"/>
                </a:solidFill>
                <a:latin typeface="Montserrat"/>
                <a:ea typeface="Montserrat"/>
                <a:cs typeface="Montserrat"/>
                <a:sym typeface="Montserrat"/>
              </a:rPr>
              <a:t>Project Planning &amp; Background </a:t>
            </a:r>
            <a:endParaRPr sz="1397">
              <a:solidFill>
                <a:schemeClr val="dk1"/>
              </a:solidFill>
              <a:latin typeface="Montserrat"/>
              <a:ea typeface="Montserrat"/>
              <a:cs typeface="Montserrat"/>
              <a:sym typeface="Montserrat"/>
            </a:endParaRPr>
          </a:p>
          <a:p>
            <a:pPr marL="0" lvl="0" indent="0" algn="ctr" rtl="0">
              <a:spcBef>
                <a:spcPts val="0"/>
              </a:spcBef>
              <a:spcAft>
                <a:spcPts val="0"/>
              </a:spcAft>
              <a:buClr>
                <a:srgbClr val="000000"/>
              </a:buClr>
              <a:buSzPts val="1397"/>
              <a:buFont typeface="Arial"/>
              <a:buNone/>
            </a:pPr>
            <a:r>
              <a:rPr lang="en-US" sz="1397">
                <a:solidFill>
                  <a:schemeClr val="dk1"/>
                </a:solidFill>
                <a:latin typeface="Montserrat"/>
                <a:ea typeface="Montserrat"/>
                <a:cs typeface="Montserrat"/>
                <a:sym typeface="Montserrat"/>
              </a:rPr>
              <a:t>Research</a:t>
            </a:r>
            <a:endParaRPr sz="1016">
              <a:solidFill>
                <a:schemeClr val="dk1"/>
              </a:solidFill>
              <a:latin typeface="Roboto"/>
              <a:ea typeface="Roboto"/>
              <a:cs typeface="Roboto"/>
              <a:sym typeface="Roboto"/>
            </a:endParaRPr>
          </a:p>
        </p:txBody>
      </p:sp>
      <p:sp>
        <p:nvSpPr>
          <p:cNvPr id="332" name="Google Shape;332;g381ca1501ed_0_432"/>
          <p:cNvSpPr/>
          <p:nvPr/>
        </p:nvSpPr>
        <p:spPr>
          <a:xfrm>
            <a:off x="10558235" y="4715212"/>
            <a:ext cx="1347600" cy="1347600"/>
          </a:xfrm>
          <a:prstGeom prst="ellipse">
            <a:avLst/>
          </a:prstGeom>
          <a:noFill/>
          <a:ln w="86375" cap="flat" cmpd="sng">
            <a:solidFill>
              <a:schemeClr val="accent4"/>
            </a:solidFill>
            <a:prstDash val="solid"/>
            <a:round/>
            <a:headEnd type="none" w="sm" len="sm"/>
            <a:tailEnd type="none" w="sm" len="sm"/>
          </a:ln>
        </p:spPr>
        <p:txBody>
          <a:bodyPr spcFirstLastPara="1" wrap="square" lIns="207300" tIns="207300" rIns="207300" bIns="207300" anchor="ctr" anchorCtr="0">
            <a:noAutofit/>
          </a:bodyPr>
          <a:lstStyle/>
          <a:p>
            <a:pPr marL="0" lvl="0" indent="0" algn="l" rtl="0">
              <a:spcBef>
                <a:spcPts val="0"/>
              </a:spcBef>
              <a:spcAft>
                <a:spcPts val="0"/>
              </a:spcAft>
              <a:buNone/>
            </a:pPr>
            <a:endParaRPr sz="2497">
              <a:solidFill>
                <a:schemeClr val="dk1"/>
              </a:solidFill>
            </a:endParaRPr>
          </a:p>
        </p:txBody>
      </p:sp>
      <p:sp>
        <p:nvSpPr>
          <p:cNvPr id="333" name="Google Shape;333;g381ca1501ed_0_432"/>
          <p:cNvSpPr txBox="1"/>
          <p:nvPr/>
        </p:nvSpPr>
        <p:spPr>
          <a:xfrm>
            <a:off x="10171988" y="6201790"/>
            <a:ext cx="2172300" cy="567300"/>
          </a:xfrm>
          <a:prstGeom prst="rect">
            <a:avLst/>
          </a:prstGeom>
          <a:noFill/>
          <a:ln>
            <a:noFill/>
          </a:ln>
        </p:spPr>
        <p:txBody>
          <a:bodyPr spcFirstLastPara="1" wrap="square" lIns="116200" tIns="116200" rIns="116200" bIns="116200" anchor="b" anchorCtr="0">
            <a:noAutofit/>
          </a:bodyPr>
          <a:lstStyle/>
          <a:p>
            <a:pPr marL="0" lvl="0" indent="0" algn="ctr" rtl="0">
              <a:lnSpc>
                <a:spcPct val="115000"/>
              </a:lnSpc>
              <a:spcBef>
                <a:spcPts val="0"/>
              </a:spcBef>
              <a:spcAft>
                <a:spcPts val="0"/>
              </a:spcAft>
              <a:buNone/>
            </a:pPr>
            <a:r>
              <a:rPr lang="en-US" sz="1270" b="1">
                <a:solidFill>
                  <a:schemeClr val="dk1"/>
                </a:solidFill>
                <a:latin typeface="Roboto"/>
                <a:ea typeface="Roboto"/>
                <a:cs typeface="Roboto"/>
                <a:sym typeface="Roboto"/>
              </a:rPr>
              <a:t>Sep 2024 - March 2026</a:t>
            </a:r>
            <a:endParaRPr sz="1270" b="1">
              <a:solidFill>
                <a:schemeClr val="dk1"/>
              </a:solidFill>
              <a:latin typeface="Roboto"/>
              <a:ea typeface="Roboto"/>
              <a:cs typeface="Roboto"/>
              <a:sym typeface="Roboto"/>
            </a:endParaRPr>
          </a:p>
        </p:txBody>
      </p:sp>
      <p:sp>
        <p:nvSpPr>
          <p:cNvPr id="334" name="Google Shape;334;g381ca1501ed_0_432"/>
          <p:cNvSpPr txBox="1"/>
          <p:nvPr/>
        </p:nvSpPr>
        <p:spPr>
          <a:xfrm>
            <a:off x="10171985" y="6782386"/>
            <a:ext cx="2172300" cy="937200"/>
          </a:xfrm>
          <a:prstGeom prst="rect">
            <a:avLst/>
          </a:prstGeom>
          <a:noFill/>
          <a:ln>
            <a:noFill/>
          </a:ln>
        </p:spPr>
        <p:txBody>
          <a:bodyPr spcFirstLastPara="1" wrap="square" lIns="116200" tIns="116200" rIns="116200" bIns="116200" anchor="t" anchorCtr="0">
            <a:noAutofit/>
          </a:bodyPr>
          <a:lstStyle/>
          <a:p>
            <a:pPr marL="0" lvl="0" indent="0" algn="ctr" rtl="0">
              <a:spcBef>
                <a:spcPts val="0"/>
              </a:spcBef>
              <a:spcAft>
                <a:spcPts val="0"/>
              </a:spcAft>
              <a:buClr>
                <a:srgbClr val="000000"/>
              </a:buClr>
              <a:buSzPts val="1397"/>
              <a:buFont typeface="Arial"/>
              <a:buNone/>
            </a:pPr>
            <a:r>
              <a:rPr lang="en-US" sz="1397">
                <a:solidFill>
                  <a:schemeClr val="dk1"/>
                </a:solidFill>
                <a:latin typeface="Montserrat"/>
                <a:ea typeface="Montserrat"/>
                <a:cs typeface="Montserrat"/>
                <a:sym typeface="Montserrat"/>
              </a:rPr>
              <a:t>Research, </a:t>
            </a:r>
            <a:endParaRPr sz="1397">
              <a:solidFill>
                <a:schemeClr val="dk1"/>
              </a:solidFill>
              <a:latin typeface="Montserrat"/>
              <a:ea typeface="Montserrat"/>
              <a:cs typeface="Montserrat"/>
              <a:sym typeface="Montserrat"/>
            </a:endParaRPr>
          </a:p>
          <a:p>
            <a:pPr marL="0" lvl="0" indent="0" algn="ctr" rtl="0">
              <a:spcBef>
                <a:spcPts val="0"/>
              </a:spcBef>
              <a:spcAft>
                <a:spcPts val="0"/>
              </a:spcAft>
              <a:buClr>
                <a:srgbClr val="000000"/>
              </a:buClr>
              <a:buSzPts val="1397"/>
              <a:buFont typeface="Arial"/>
              <a:buNone/>
            </a:pPr>
            <a:r>
              <a:rPr lang="en-US" sz="1397">
                <a:solidFill>
                  <a:schemeClr val="dk1"/>
                </a:solidFill>
                <a:latin typeface="Montserrat"/>
                <a:ea typeface="Montserrat"/>
                <a:cs typeface="Montserrat"/>
                <a:sym typeface="Montserrat"/>
              </a:rPr>
              <a:t>Engagement &amp; </a:t>
            </a:r>
            <a:r>
              <a:rPr lang="en-US" sz="1397">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Framework</a:t>
            </a:r>
            <a:r>
              <a:rPr lang="en-US" sz="1397">
                <a:solidFill>
                  <a:schemeClr val="dk1"/>
                </a:solidFill>
                <a:latin typeface="Montserrat"/>
                <a:ea typeface="Montserrat"/>
                <a:cs typeface="Montserrat"/>
                <a:sym typeface="Montserrat"/>
              </a:rPr>
              <a:t> Review</a:t>
            </a:r>
            <a:endParaRPr sz="1016">
              <a:solidFill>
                <a:schemeClr val="dk1"/>
              </a:solidFill>
              <a:latin typeface="Roboto"/>
              <a:ea typeface="Roboto"/>
              <a:cs typeface="Roboto"/>
              <a:sym typeface="Roboto"/>
            </a:endParaRPr>
          </a:p>
        </p:txBody>
      </p:sp>
      <p:sp>
        <p:nvSpPr>
          <p:cNvPr id="335" name="Google Shape;335;g381ca1501ed_0_432"/>
          <p:cNvSpPr/>
          <p:nvPr/>
        </p:nvSpPr>
        <p:spPr>
          <a:xfrm>
            <a:off x="13299460" y="4715100"/>
            <a:ext cx="1347600" cy="1347600"/>
          </a:xfrm>
          <a:prstGeom prst="ellipse">
            <a:avLst/>
          </a:prstGeom>
          <a:noFill/>
          <a:ln w="86425" cap="flat" cmpd="sng">
            <a:solidFill>
              <a:schemeClr val="accent2"/>
            </a:solidFill>
            <a:prstDash val="solid"/>
            <a:round/>
            <a:headEnd type="none" w="sm" len="sm"/>
            <a:tailEnd type="none" w="sm" len="sm"/>
          </a:ln>
        </p:spPr>
        <p:txBody>
          <a:bodyPr spcFirstLastPara="1" wrap="square" lIns="207325" tIns="207325" rIns="207325" bIns="207325" anchor="ctr" anchorCtr="0">
            <a:noAutofit/>
          </a:bodyPr>
          <a:lstStyle/>
          <a:p>
            <a:pPr marL="0" lvl="0" indent="0" algn="l" rtl="0">
              <a:spcBef>
                <a:spcPts val="0"/>
              </a:spcBef>
              <a:spcAft>
                <a:spcPts val="0"/>
              </a:spcAft>
              <a:buNone/>
            </a:pPr>
            <a:endParaRPr sz="2497">
              <a:solidFill>
                <a:schemeClr val="dk1"/>
              </a:solidFill>
            </a:endParaRPr>
          </a:p>
        </p:txBody>
      </p:sp>
      <p:sp>
        <p:nvSpPr>
          <p:cNvPr id="336" name="Google Shape;336;g381ca1501ed_0_432"/>
          <p:cNvSpPr txBox="1"/>
          <p:nvPr/>
        </p:nvSpPr>
        <p:spPr>
          <a:xfrm>
            <a:off x="12902020" y="6201990"/>
            <a:ext cx="2172300" cy="567300"/>
          </a:xfrm>
          <a:prstGeom prst="rect">
            <a:avLst/>
          </a:prstGeom>
          <a:noFill/>
          <a:ln>
            <a:noFill/>
          </a:ln>
        </p:spPr>
        <p:txBody>
          <a:bodyPr spcFirstLastPara="1" wrap="square" lIns="116200" tIns="116200" rIns="116200" bIns="116200" anchor="b" anchorCtr="0">
            <a:noAutofit/>
          </a:bodyPr>
          <a:lstStyle/>
          <a:p>
            <a:pPr marL="0" lvl="0" indent="0" algn="ctr" rtl="0">
              <a:lnSpc>
                <a:spcPct val="115000"/>
              </a:lnSpc>
              <a:spcBef>
                <a:spcPts val="0"/>
              </a:spcBef>
              <a:spcAft>
                <a:spcPts val="0"/>
              </a:spcAft>
              <a:buNone/>
            </a:pPr>
            <a:r>
              <a:rPr lang="en-US" sz="1270" b="1">
                <a:solidFill>
                  <a:schemeClr val="dk1"/>
                </a:solidFill>
                <a:latin typeface="Roboto"/>
                <a:ea typeface="Roboto"/>
                <a:cs typeface="Roboto"/>
                <a:sym typeface="Roboto"/>
              </a:rPr>
              <a:t>Jun 2025 - Jun 2026</a:t>
            </a:r>
            <a:endParaRPr sz="1270" b="1">
              <a:solidFill>
                <a:schemeClr val="dk1"/>
              </a:solidFill>
              <a:latin typeface="Roboto"/>
              <a:ea typeface="Roboto"/>
              <a:cs typeface="Roboto"/>
              <a:sym typeface="Roboto"/>
            </a:endParaRPr>
          </a:p>
        </p:txBody>
      </p:sp>
      <p:sp>
        <p:nvSpPr>
          <p:cNvPr id="337" name="Google Shape;337;g381ca1501ed_0_432"/>
          <p:cNvSpPr txBox="1"/>
          <p:nvPr/>
        </p:nvSpPr>
        <p:spPr>
          <a:xfrm>
            <a:off x="12902013" y="6782583"/>
            <a:ext cx="2172300" cy="937200"/>
          </a:xfrm>
          <a:prstGeom prst="rect">
            <a:avLst/>
          </a:prstGeom>
          <a:noFill/>
          <a:ln>
            <a:noFill/>
          </a:ln>
        </p:spPr>
        <p:txBody>
          <a:bodyPr spcFirstLastPara="1" wrap="square" lIns="116200" tIns="116200" rIns="116200" bIns="116200" anchor="t" anchorCtr="0">
            <a:noAutofit/>
          </a:bodyPr>
          <a:lstStyle/>
          <a:p>
            <a:pPr marL="0" lvl="0" indent="0" algn="ctr" rtl="0">
              <a:spcBef>
                <a:spcPts val="0"/>
              </a:spcBef>
              <a:spcAft>
                <a:spcPts val="0"/>
              </a:spcAft>
              <a:buClr>
                <a:srgbClr val="000000"/>
              </a:buClr>
              <a:buSzPts val="1397"/>
              <a:buFont typeface="Arial"/>
              <a:buNone/>
            </a:pPr>
            <a:r>
              <a:rPr lang="en-US" sz="1397">
                <a:solidFill>
                  <a:schemeClr val="dk1"/>
                </a:solidFill>
                <a:latin typeface="Montserrat"/>
                <a:ea typeface="Montserrat"/>
                <a:cs typeface="Montserrat"/>
                <a:sym typeface="Montserrat"/>
              </a:rPr>
              <a:t>Develop </a:t>
            </a:r>
            <a:endParaRPr sz="1397">
              <a:solidFill>
                <a:schemeClr val="dk1"/>
              </a:solidFill>
              <a:latin typeface="Montserrat"/>
              <a:ea typeface="Montserrat"/>
              <a:cs typeface="Montserrat"/>
              <a:sym typeface="Montserrat"/>
            </a:endParaRPr>
          </a:p>
          <a:p>
            <a:pPr marL="0" lvl="0" indent="0" algn="ctr" rtl="0">
              <a:spcBef>
                <a:spcPts val="0"/>
              </a:spcBef>
              <a:spcAft>
                <a:spcPts val="0"/>
              </a:spcAft>
              <a:buClr>
                <a:srgbClr val="000000"/>
              </a:buClr>
              <a:buSzPts val="1397"/>
              <a:buFont typeface="Arial"/>
              <a:buNone/>
            </a:pPr>
            <a:r>
              <a:rPr lang="en-US" sz="1397">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Tools &amp; Resource</a:t>
            </a:r>
            <a:r>
              <a:rPr lang="en-US" sz="1397">
                <a:solidFill>
                  <a:schemeClr val="dk1"/>
                </a:solidFill>
                <a:latin typeface="Montserrat"/>
                <a:ea typeface="Montserrat"/>
                <a:cs typeface="Montserrat"/>
                <a:sym typeface="Montserrat"/>
              </a:rPr>
              <a:t>s </a:t>
            </a:r>
            <a:r>
              <a:rPr lang="en-US" sz="1397" i="1">
                <a:solidFill>
                  <a:schemeClr val="dk1"/>
                </a:solidFill>
                <a:latin typeface="Montserrat"/>
                <a:ea typeface="Montserrat"/>
                <a:cs typeface="Montserrat"/>
                <a:sym typeface="Montserrat"/>
              </a:rPr>
              <a:t>(Assessment Tool)</a:t>
            </a:r>
            <a:endParaRPr sz="1016">
              <a:solidFill>
                <a:schemeClr val="dk1"/>
              </a:solidFill>
              <a:latin typeface="Roboto"/>
              <a:ea typeface="Roboto"/>
              <a:cs typeface="Roboto"/>
              <a:sym typeface="Roboto"/>
            </a:endParaRPr>
          </a:p>
        </p:txBody>
      </p:sp>
      <p:sp>
        <p:nvSpPr>
          <p:cNvPr id="338" name="Google Shape;338;g381ca1501ed_0_432"/>
          <p:cNvSpPr/>
          <p:nvPr/>
        </p:nvSpPr>
        <p:spPr>
          <a:xfrm>
            <a:off x="16074070" y="4715099"/>
            <a:ext cx="1347600" cy="1347600"/>
          </a:xfrm>
          <a:prstGeom prst="ellipse">
            <a:avLst/>
          </a:prstGeom>
          <a:noFill/>
          <a:ln w="86400" cap="flat" cmpd="sng">
            <a:solidFill>
              <a:schemeClr val="accent3"/>
            </a:solidFill>
            <a:prstDash val="solid"/>
            <a:round/>
            <a:headEnd type="none" w="sm" len="sm"/>
            <a:tailEnd type="none" w="sm" len="sm"/>
          </a:ln>
        </p:spPr>
        <p:txBody>
          <a:bodyPr spcFirstLastPara="1" wrap="square" lIns="207275" tIns="207275" rIns="207275" bIns="207275" anchor="ctr" anchorCtr="0">
            <a:noAutofit/>
          </a:bodyPr>
          <a:lstStyle/>
          <a:p>
            <a:pPr marL="0" lvl="0" indent="0" algn="l" rtl="0">
              <a:spcBef>
                <a:spcPts val="0"/>
              </a:spcBef>
              <a:spcAft>
                <a:spcPts val="0"/>
              </a:spcAft>
              <a:buNone/>
            </a:pPr>
            <a:endParaRPr sz="2497">
              <a:solidFill>
                <a:schemeClr val="dk1"/>
              </a:solidFill>
            </a:endParaRPr>
          </a:p>
        </p:txBody>
      </p:sp>
      <p:sp>
        <p:nvSpPr>
          <p:cNvPr id="339" name="Google Shape;339;g381ca1501ed_0_432"/>
          <p:cNvSpPr txBox="1"/>
          <p:nvPr/>
        </p:nvSpPr>
        <p:spPr>
          <a:xfrm>
            <a:off x="15678375" y="6201790"/>
            <a:ext cx="2172300" cy="567300"/>
          </a:xfrm>
          <a:prstGeom prst="rect">
            <a:avLst/>
          </a:prstGeom>
          <a:noFill/>
          <a:ln>
            <a:noFill/>
          </a:ln>
        </p:spPr>
        <p:txBody>
          <a:bodyPr spcFirstLastPara="1" wrap="square" lIns="116200" tIns="116200" rIns="116200" bIns="116200" anchor="b" anchorCtr="0">
            <a:noAutofit/>
          </a:bodyPr>
          <a:lstStyle/>
          <a:p>
            <a:pPr marL="0" lvl="0" indent="0" algn="ctr" rtl="0">
              <a:lnSpc>
                <a:spcPct val="115000"/>
              </a:lnSpc>
              <a:spcBef>
                <a:spcPts val="0"/>
              </a:spcBef>
              <a:spcAft>
                <a:spcPts val="0"/>
              </a:spcAft>
              <a:buNone/>
            </a:pPr>
            <a:r>
              <a:rPr lang="en-US" sz="1270" b="1">
                <a:solidFill>
                  <a:schemeClr val="dk1"/>
                </a:solidFill>
                <a:latin typeface="Roboto"/>
                <a:ea typeface="Roboto"/>
                <a:cs typeface="Roboto"/>
                <a:sym typeface="Roboto"/>
              </a:rPr>
              <a:t>Jun 2026 - Dec 2026</a:t>
            </a:r>
            <a:endParaRPr sz="1270" b="1">
              <a:solidFill>
                <a:schemeClr val="dk1"/>
              </a:solidFill>
              <a:latin typeface="Roboto"/>
              <a:ea typeface="Roboto"/>
              <a:cs typeface="Roboto"/>
              <a:sym typeface="Roboto"/>
            </a:endParaRPr>
          </a:p>
        </p:txBody>
      </p:sp>
      <p:sp>
        <p:nvSpPr>
          <p:cNvPr id="340" name="Google Shape;340;g381ca1501ed_0_432"/>
          <p:cNvSpPr txBox="1"/>
          <p:nvPr/>
        </p:nvSpPr>
        <p:spPr>
          <a:xfrm>
            <a:off x="15678373" y="6782386"/>
            <a:ext cx="2172300" cy="937200"/>
          </a:xfrm>
          <a:prstGeom prst="rect">
            <a:avLst/>
          </a:prstGeom>
          <a:noFill/>
          <a:ln>
            <a:noFill/>
          </a:ln>
        </p:spPr>
        <p:txBody>
          <a:bodyPr spcFirstLastPara="1" wrap="square" lIns="116200" tIns="116200" rIns="116200" bIns="116200" anchor="t" anchorCtr="0">
            <a:noAutofit/>
          </a:bodyPr>
          <a:lstStyle/>
          <a:p>
            <a:pPr marL="0" lvl="0" indent="0" algn="ctr" rtl="0">
              <a:spcBef>
                <a:spcPts val="0"/>
              </a:spcBef>
              <a:spcAft>
                <a:spcPts val="0"/>
              </a:spcAft>
              <a:buClr>
                <a:srgbClr val="000000"/>
              </a:buClr>
              <a:buSzPts val="1397"/>
              <a:buFont typeface="Arial"/>
              <a:buNone/>
            </a:pPr>
            <a:r>
              <a:rPr lang="en-US" sz="1397">
                <a:solidFill>
                  <a:schemeClr val="dk1"/>
                </a:solidFill>
                <a:latin typeface="Montserrat"/>
                <a:ea typeface="Montserrat"/>
                <a:cs typeface="Montserrat"/>
                <a:sym typeface="Montserrat"/>
              </a:rPr>
              <a:t>Share &amp; Disseminate Knowledge</a:t>
            </a:r>
            <a:endParaRPr sz="1397">
              <a:solidFill>
                <a:schemeClr val="dk1"/>
              </a:solidFill>
              <a:latin typeface="Montserrat"/>
              <a:ea typeface="Montserrat"/>
              <a:cs typeface="Montserrat"/>
              <a:sym typeface="Montserrat"/>
            </a:endParaRPr>
          </a:p>
          <a:p>
            <a:pPr marL="0" lvl="0" indent="0" algn="ctr" rtl="0">
              <a:lnSpc>
                <a:spcPct val="115000"/>
              </a:lnSpc>
              <a:spcBef>
                <a:spcPts val="0"/>
              </a:spcBef>
              <a:spcAft>
                <a:spcPts val="2034"/>
              </a:spcAft>
              <a:buNone/>
            </a:pPr>
            <a:endParaRPr sz="1016">
              <a:solidFill>
                <a:schemeClr val="dk1"/>
              </a:solidFill>
              <a:latin typeface="Roboto"/>
              <a:ea typeface="Roboto"/>
              <a:cs typeface="Roboto"/>
              <a:sym typeface="Roboto"/>
            </a:endParaRPr>
          </a:p>
        </p:txBody>
      </p:sp>
      <p:sp>
        <p:nvSpPr>
          <p:cNvPr id="341" name="Google Shape;341;g381ca1501ed_0_432"/>
          <p:cNvSpPr/>
          <p:nvPr/>
        </p:nvSpPr>
        <p:spPr>
          <a:xfrm>
            <a:off x="12224948" y="5463028"/>
            <a:ext cx="755400" cy="46800"/>
          </a:xfrm>
          <a:prstGeom prst="roundRect">
            <a:avLst>
              <a:gd name="adj" fmla="val 50000"/>
            </a:avLst>
          </a:prstGeom>
          <a:solidFill>
            <a:schemeClr val="dk1"/>
          </a:solidFill>
          <a:ln>
            <a:noFill/>
          </a:ln>
        </p:spPr>
        <p:txBody>
          <a:bodyPr spcFirstLastPara="1" wrap="square" lIns="116200" tIns="116200" rIns="116200" bIns="116200" anchor="ctr" anchorCtr="0">
            <a:noAutofit/>
          </a:bodyPr>
          <a:lstStyle/>
          <a:p>
            <a:pPr marL="0" lvl="0" indent="0" algn="l" rtl="0">
              <a:spcBef>
                <a:spcPts val="0"/>
              </a:spcBef>
              <a:spcAft>
                <a:spcPts val="0"/>
              </a:spcAft>
              <a:buNone/>
            </a:pPr>
            <a:endParaRPr>
              <a:solidFill>
                <a:schemeClr val="dk1"/>
              </a:solidFill>
            </a:endParaRPr>
          </a:p>
        </p:txBody>
      </p:sp>
      <p:sp>
        <p:nvSpPr>
          <p:cNvPr id="342" name="Google Shape;342;g381ca1501ed_0_432"/>
          <p:cNvSpPr/>
          <p:nvPr/>
        </p:nvSpPr>
        <p:spPr>
          <a:xfrm>
            <a:off x="14957404" y="5463028"/>
            <a:ext cx="755400" cy="46800"/>
          </a:xfrm>
          <a:prstGeom prst="roundRect">
            <a:avLst>
              <a:gd name="adj" fmla="val 50000"/>
            </a:avLst>
          </a:prstGeom>
          <a:solidFill>
            <a:schemeClr val="dk1"/>
          </a:solidFill>
          <a:ln>
            <a:noFill/>
          </a:ln>
        </p:spPr>
        <p:txBody>
          <a:bodyPr spcFirstLastPara="1" wrap="square" lIns="116200" tIns="116200" rIns="116200" bIns="116200" anchor="ctr" anchorCtr="0">
            <a:noAutofit/>
          </a:bodyPr>
          <a:lstStyle/>
          <a:p>
            <a:pPr marL="0" lvl="0" indent="0" algn="l" rtl="0">
              <a:spcBef>
                <a:spcPts val="0"/>
              </a:spcBef>
              <a:spcAft>
                <a:spcPts val="0"/>
              </a:spcAft>
              <a:buNone/>
            </a:pPr>
            <a:endParaRPr>
              <a:solidFill>
                <a:schemeClr val="dk1"/>
              </a:solidFill>
            </a:endParaRPr>
          </a:p>
        </p:txBody>
      </p:sp>
      <p:sp>
        <p:nvSpPr>
          <p:cNvPr id="343" name="Google Shape;343;g381ca1501ed_0_432"/>
          <p:cNvSpPr txBox="1"/>
          <p:nvPr/>
        </p:nvSpPr>
        <p:spPr>
          <a:xfrm>
            <a:off x="16176377" y="5002486"/>
            <a:ext cx="1169400" cy="827700"/>
          </a:xfrm>
          <a:prstGeom prst="rect">
            <a:avLst/>
          </a:prstGeom>
          <a:noFill/>
          <a:ln>
            <a:noFill/>
          </a:ln>
        </p:spPr>
        <p:txBody>
          <a:bodyPr spcFirstLastPara="1" wrap="square" lIns="207275" tIns="207275" rIns="207275" bIns="207275" anchor="t" anchorCtr="0">
            <a:noAutofit/>
          </a:bodyPr>
          <a:lstStyle/>
          <a:p>
            <a:pPr marL="0" lvl="0" indent="0" algn="ctr" rtl="0">
              <a:lnSpc>
                <a:spcPct val="115000"/>
              </a:lnSpc>
              <a:spcBef>
                <a:spcPts val="0"/>
              </a:spcBef>
              <a:spcAft>
                <a:spcPts val="3628"/>
              </a:spcAft>
              <a:buNone/>
            </a:pPr>
            <a:r>
              <a:rPr lang="en-US" sz="1813" b="1">
                <a:solidFill>
                  <a:schemeClr val="dk1"/>
                </a:solidFill>
                <a:latin typeface="Roboto"/>
                <a:ea typeface="Roboto"/>
                <a:cs typeface="Roboto"/>
                <a:sym typeface="Roboto"/>
              </a:rPr>
              <a:t>Phase 4</a:t>
            </a:r>
            <a:endParaRPr sz="1813" b="1">
              <a:solidFill>
                <a:schemeClr val="dk1"/>
              </a:solidFill>
              <a:latin typeface="Roboto"/>
              <a:ea typeface="Roboto"/>
              <a:cs typeface="Roboto"/>
              <a:sym typeface="Roboto"/>
            </a:endParaRPr>
          </a:p>
        </p:txBody>
      </p:sp>
      <p:sp>
        <p:nvSpPr>
          <p:cNvPr id="344" name="Google Shape;344;g381ca1501ed_0_432"/>
          <p:cNvSpPr txBox="1"/>
          <p:nvPr/>
        </p:nvSpPr>
        <p:spPr>
          <a:xfrm>
            <a:off x="13388549" y="4974927"/>
            <a:ext cx="1169400" cy="827700"/>
          </a:xfrm>
          <a:prstGeom prst="rect">
            <a:avLst/>
          </a:prstGeom>
          <a:noFill/>
          <a:ln>
            <a:noFill/>
          </a:ln>
        </p:spPr>
        <p:txBody>
          <a:bodyPr spcFirstLastPara="1" wrap="square" lIns="207325" tIns="207325" rIns="207325" bIns="207325" anchor="t" anchorCtr="0">
            <a:noAutofit/>
          </a:bodyPr>
          <a:lstStyle/>
          <a:p>
            <a:pPr marL="0" lvl="0" indent="0" algn="ctr" rtl="0">
              <a:lnSpc>
                <a:spcPct val="115000"/>
              </a:lnSpc>
              <a:spcBef>
                <a:spcPts val="0"/>
              </a:spcBef>
              <a:spcAft>
                <a:spcPts val="3628"/>
              </a:spcAft>
              <a:buNone/>
            </a:pPr>
            <a:r>
              <a:rPr lang="en-US" sz="1814" b="1">
                <a:solidFill>
                  <a:schemeClr val="dk1"/>
                </a:solidFill>
                <a:latin typeface="Roboto"/>
                <a:ea typeface="Roboto"/>
                <a:cs typeface="Roboto"/>
                <a:sym typeface="Roboto"/>
              </a:rPr>
              <a:t>Phase 3</a:t>
            </a:r>
            <a:endParaRPr sz="1814" b="1">
              <a:solidFill>
                <a:schemeClr val="dk1"/>
              </a:solidFill>
              <a:latin typeface="Roboto"/>
              <a:ea typeface="Roboto"/>
              <a:cs typeface="Roboto"/>
              <a:sym typeface="Roboto"/>
            </a:endParaRPr>
          </a:p>
        </p:txBody>
      </p:sp>
      <p:sp>
        <p:nvSpPr>
          <p:cNvPr id="345" name="Google Shape;345;g381ca1501ed_0_432"/>
          <p:cNvSpPr txBox="1"/>
          <p:nvPr/>
        </p:nvSpPr>
        <p:spPr>
          <a:xfrm>
            <a:off x="10634083" y="5002574"/>
            <a:ext cx="1169400" cy="828000"/>
          </a:xfrm>
          <a:prstGeom prst="rect">
            <a:avLst/>
          </a:prstGeom>
          <a:noFill/>
          <a:ln>
            <a:noFill/>
          </a:ln>
        </p:spPr>
        <p:txBody>
          <a:bodyPr spcFirstLastPara="1" wrap="square" lIns="207300" tIns="207300" rIns="207300" bIns="207300" anchor="t" anchorCtr="0">
            <a:noAutofit/>
          </a:bodyPr>
          <a:lstStyle/>
          <a:p>
            <a:pPr marL="0" lvl="0" indent="0" algn="ctr" rtl="0">
              <a:lnSpc>
                <a:spcPct val="115000"/>
              </a:lnSpc>
              <a:spcBef>
                <a:spcPts val="0"/>
              </a:spcBef>
              <a:spcAft>
                <a:spcPts val="3627"/>
              </a:spcAft>
              <a:buNone/>
            </a:pPr>
            <a:r>
              <a:rPr lang="en-US" sz="1813" b="1">
                <a:solidFill>
                  <a:schemeClr val="dk1"/>
                </a:solidFill>
                <a:latin typeface="Roboto"/>
                <a:ea typeface="Roboto"/>
                <a:cs typeface="Roboto"/>
                <a:sym typeface="Roboto"/>
              </a:rPr>
              <a:t>Phase 2</a:t>
            </a:r>
            <a:endParaRPr sz="1813" b="1">
              <a:solidFill>
                <a:schemeClr val="dk1"/>
              </a:solidFill>
              <a:latin typeface="Roboto"/>
              <a:ea typeface="Roboto"/>
              <a:cs typeface="Roboto"/>
              <a:sym typeface="Roboto"/>
            </a:endParaRPr>
          </a:p>
        </p:txBody>
      </p:sp>
      <p:sp>
        <p:nvSpPr>
          <p:cNvPr id="346" name="Google Shape;346;g381ca1501ed_0_432"/>
          <p:cNvSpPr/>
          <p:nvPr/>
        </p:nvSpPr>
        <p:spPr>
          <a:xfrm rot="5400000">
            <a:off x="12541739" y="2797000"/>
            <a:ext cx="134400" cy="2963100"/>
          </a:xfrm>
          <a:prstGeom prst="leftBracket">
            <a:avLst>
              <a:gd name="adj" fmla="val 8333"/>
            </a:avLst>
          </a:prstGeom>
          <a:noFill/>
          <a:ln w="2857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Calibri"/>
              <a:ea typeface="Calibri"/>
              <a:cs typeface="Calibri"/>
              <a:sym typeface="Calibri"/>
            </a:endParaRPr>
          </a:p>
        </p:txBody>
      </p:sp>
      <p:sp>
        <p:nvSpPr>
          <p:cNvPr id="347" name="Google Shape;347;g381ca1501ed_0_432"/>
          <p:cNvSpPr txBox="1"/>
          <p:nvPr/>
        </p:nvSpPr>
        <p:spPr>
          <a:xfrm>
            <a:off x="2218713" y="9955225"/>
            <a:ext cx="3798000" cy="36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dk1"/>
                </a:solidFill>
                <a:latin typeface="Montserrat"/>
                <a:ea typeface="Montserrat"/>
                <a:cs typeface="Montserrat"/>
                <a:sym typeface="Montserrat"/>
              </a:rPr>
              <a:t>Visual narratives by Yellowknife artist Alison McCreesh</a:t>
            </a:r>
            <a:endParaRPr sz="3200">
              <a:solidFill>
                <a:schemeClr val="dk1"/>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1"/>
        <p:cNvGrpSpPr/>
        <p:nvPr/>
      </p:nvGrpSpPr>
      <p:grpSpPr>
        <a:xfrm>
          <a:off x="0" y="0"/>
          <a:ext cx="0" cy="0"/>
          <a:chOff x="0" y="0"/>
          <a:chExt cx="0" cy="0"/>
        </a:xfrm>
      </p:grpSpPr>
      <p:cxnSp>
        <p:nvCxnSpPr>
          <p:cNvPr id="352" name="Google Shape;352;p5"/>
          <p:cNvCxnSpPr/>
          <p:nvPr/>
        </p:nvCxnSpPr>
        <p:spPr>
          <a:xfrm>
            <a:off x="1133475" y="7582711"/>
            <a:ext cx="0" cy="1675589"/>
          </a:xfrm>
          <a:prstGeom prst="straightConnector1">
            <a:avLst/>
          </a:prstGeom>
          <a:noFill/>
          <a:ln w="209550" cap="flat" cmpd="sng">
            <a:solidFill>
              <a:schemeClr val="accent4"/>
            </a:solidFill>
            <a:prstDash val="solid"/>
            <a:round/>
            <a:headEnd type="none" w="sm" len="sm"/>
            <a:tailEnd type="none" w="sm" len="sm"/>
          </a:ln>
        </p:spPr>
      </p:cxnSp>
      <p:sp>
        <p:nvSpPr>
          <p:cNvPr id="353" name="Google Shape;353;p5"/>
          <p:cNvSpPr txBox="1"/>
          <p:nvPr/>
        </p:nvSpPr>
        <p:spPr>
          <a:xfrm>
            <a:off x="1698924" y="7804750"/>
            <a:ext cx="16065900" cy="11697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000"/>
              <a:buFont typeface="Arial"/>
              <a:buNone/>
            </a:pPr>
            <a:r>
              <a:rPr lang="en-US" sz="7600" b="1" i="0" u="none" strike="noStrike" cap="none">
                <a:solidFill>
                  <a:schemeClr val="dk1"/>
                </a:solidFill>
                <a:latin typeface="Montserrat"/>
                <a:ea typeface="Montserrat"/>
                <a:cs typeface="Montserrat"/>
                <a:sym typeface="Montserrat"/>
              </a:rPr>
              <a:t>Initial Research &amp; </a:t>
            </a:r>
            <a:r>
              <a:rPr lang="en-US" sz="7600" b="1">
                <a:solidFill>
                  <a:schemeClr val="dk1"/>
                </a:solidFill>
                <a:latin typeface="Montserrat"/>
                <a:ea typeface="Montserrat"/>
                <a:cs typeface="Montserrat"/>
                <a:sym typeface="Montserrat"/>
              </a:rPr>
              <a:t>Engagement</a:t>
            </a:r>
            <a:endParaRPr sz="7600" b="1" i="0" u="none" strike="noStrike" cap="none">
              <a:solidFill>
                <a:schemeClr val="dk1"/>
              </a:solidFill>
              <a:latin typeface="Montserrat"/>
              <a:ea typeface="Montserrat"/>
              <a:cs typeface="Montserrat"/>
              <a:sym typeface="Montserrat"/>
            </a:endParaRPr>
          </a:p>
        </p:txBody>
      </p:sp>
      <p:grpSp>
        <p:nvGrpSpPr>
          <p:cNvPr id="354" name="Google Shape;354;p5"/>
          <p:cNvGrpSpPr/>
          <p:nvPr/>
        </p:nvGrpSpPr>
        <p:grpSpPr>
          <a:xfrm>
            <a:off x="-250" y="6136066"/>
            <a:ext cx="18287502" cy="14100"/>
            <a:chOff x="-2765" y="2806255"/>
            <a:chExt cx="13694400" cy="5400"/>
          </a:xfrm>
        </p:grpSpPr>
        <p:cxnSp>
          <p:nvCxnSpPr>
            <p:cNvPr id="355" name="Google Shape;355;p5"/>
            <p:cNvCxnSpPr/>
            <p:nvPr/>
          </p:nvCxnSpPr>
          <p:spPr>
            <a:xfrm rot="10800000" flipH="1">
              <a:off x="-2765" y="2810755"/>
              <a:ext cx="2282400" cy="900"/>
            </a:xfrm>
            <a:prstGeom prst="straightConnector1">
              <a:avLst/>
            </a:prstGeom>
            <a:noFill/>
            <a:ln w="50800" cap="flat" cmpd="sng">
              <a:solidFill>
                <a:srgbClr val="153056"/>
              </a:solidFill>
              <a:prstDash val="solid"/>
              <a:round/>
              <a:headEnd type="none" w="sm" len="sm"/>
              <a:tailEnd type="none" w="sm" len="sm"/>
            </a:ln>
          </p:spPr>
        </p:cxnSp>
        <p:cxnSp>
          <p:nvCxnSpPr>
            <p:cNvPr id="356" name="Google Shape;356;p5"/>
            <p:cNvCxnSpPr/>
            <p:nvPr/>
          </p:nvCxnSpPr>
          <p:spPr>
            <a:xfrm rot="10800000" flipH="1">
              <a:off x="2279635" y="2809855"/>
              <a:ext cx="2282400" cy="900"/>
            </a:xfrm>
            <a:prstGeom prst="straightConnector1">
              <a:avLst/>
            </a:prstGeom>
            <a:noFill/>
            <a:ln w="50800" cap="flat" cmpd="sng">
              <a:solidFill>
                <a:srgbClr val="1D3D72"/>
              </a:solidFill>
              <a:prstDash val="solid"/>
              <a:round/>
              <a:headEnd type="none" w="sm" len="sm"/>
              <a:tailEnd type="none" w="sm" len="sm"/>
            </a:ln>
          </p:spPr>
        </p:cxnSp>
        <p:cxnSp>
          <p:nvCxnSpPr>
            <p:cNvPr id="357" name="Google Shape;357;p5"/>
            <p:cNvCxnSpPr/>
            <p:nvPr/>
          </p:nvCxnSpPr>
          <p:spPr>
            <a:xfrm rot="10800000" flipH="1">
              <a:off x="4562035" y="2808955"/>
              <a:ext cx="2282400" cy="900"/>
            </a:xfrm>
            <a:prstGeom prst="straightConnector1">
              <a:avLst/>
            </a:prstGeom>
            <a:noFill/>
            <a:ln w="50800" cap="flat" cmpd="sng">
              <a:solidFill>
                <a:srgbClr val="124B8E"/>
              </a:solidFill>
              <a:prstDash val="solid"/>
              <a:round/>
              <a:headEnd type="none" w="sm" len="sm"/>
              <a:tailEnd type="none" w="sm" len="sm"/>
            </a:ln>
          </p:spPr>
        </p:cxnSp>
        <p:cxnSp>
          <p:nvCxnSpPr>
            <p:cNvPr id="358" name="Google Shape;358;p5"/>
            <p:cNvCxnSpPr/>
            <p:nvPr/>
          </p:nvCxnSpPr>
          <p:spPr>
            <a:xfrm rot="10800000" flipH="1">
              <a:off x="6844435" y="2808055"/>
              <a:ext cx="2282400" cy="900"/>
            </a:xfrm>
            <a:prstGeom prst="straightConnector1">
              <a:avLst/>
            </a:prstGeom>
            <a:noFill/>
            <a:ln w="50800" cap="flat" cmpd="sng">
              <a:solidFill>
                <a:srgbClr val="2E65B0"/>
              </a:solidFill>
              <a:prstDash val="solid"/>
              <a:round/>
              <a:headEnd type="none" w="sm" len="sm"/>
              <a:tailEnd type="none" w="sm" len="sm"/>
            </a:ln>
          </p:spPr>
        </p:cxnSp>
        <p:cxnSp>
          <p:nvCxnSpPr>
            <p:cNvPr id="359" name="Google Shape;359;p5"/>
            <p:cNvCxnSpPr/>
            <p:nvPr/>
          </p:nvCxnSpPr>
          <p:spPr>
            <a:xfrm rot="10800000" flipH="1">
              <a:off x="9126835" y="2807155"/>
              <a:ext cx="2282400" cy="900"/>
            </a:xfrm>
            <a:prstGeom prst="straightConnector1">
              <a:avLst/>
            </a:prstGeom>
            <a:noFill/>
            <a:ln w="50800" cap="flat" cmpd="sng">
              <a:solidFill>
                <a:srgbClr val="F05B71"/>
              </a:solidFill>
              <a:prstDash val="solid"/>
              <a:round/>
              <a:headEnd type="none" w="sm" len="sm"/>
              <a:tailEnd type="none" w="sm" len="sm"/>
            </a:ln>
          </p:spPr>
        </p:cxnSp>
        <p:cxnSp>
          <p:nvCxnSpPr>
            <p:cNvPr id="360" name="Google Shape;360;p5"/>
            <p:cNvCxnSpPr/>
            <p:nvPr/>
          </p:nvCxnSpPr>
          <p:spPr>
            <a:xfrm rot="10800000" flipH="1">
              <a:off x="11409235" y="2806255"/>
              <a:ext cx="2282400" cy="900"/>
            </a:xfrm>
            <a:prstGeom prst="straightConnector1">
              <a:avLst/>
            </a:prstGeom>
            <a:noFill/>
            <a:ln w="50800" cap="flat" cmpd="sng">
              <a:solidFill>
                <a:srgbClr val="FDC482"/>
              </a:solidFill>
              <a:prstDash val="solid"/>
              <a:round/>
              <a:headEnd type="none" w="sm" len="sm"/>
              <a:tailEnd type="none" w="sm" len="sm"/>
            </a:ln>
          </p:spPr>
        </p:cxnSp>
      </p:grpSp>
      <p:pic>
        <p:nvPicPr>
          <p:cNvPr id="361" name="Google Shape;361;p5" title="Screenshot 2025-09-15 at 10.39.40 AM.png"/>
          <p:cNvPicPr preferRelativeResize="0"/>
          <p:nvPr/>
        </p:nvPicPr>
        <p:blipFill rotWithShape="1">
          <a:blip r:embed="rId3">
            <a:alphaModFix/>
          </a:blip>
          <a:srcRect t="33521" b="22288"/>
          <a:stretch/>
        </p:blipFill>
        <p:spPr>
          <a:xfrm>
            <a:off x="0" y="0"/>
            <a:ext cx="18287498" cy="61306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5"/>
        <p:cNvGrpSpPr/>
        <p:nvPr/>
      </p:nvGrpSpPr>
      <p:grpSpPr>
        <a:xfrm>
          <a:off x="0" y="0"/>
          <a:ext cx="0" cy="0"/>
          <a:chOff x="0" y="0"/>
          <a:chExt cx="0" cy="0"/>
        </a:xfrm>
      </p:grpSpPr>
      <p:cxnSp>
        <p:nvCxnSpPr>
          <p:cNvPr id="366" name="Google Shape;366;p8"/>
          <p:cNvCxnSpPr/>
          <p:nvPr/>
        </p:nvCxnSpPr>
        <p:spPr>
          <a:xfrm>
            <a:off x="1133475" y="647700"/>
            <a:ext cx="0" cy="1675500"/>
          </a:xfrm>
          <a:prstGeom prst="straightConnector1">
            <a:avLst/>
          </a:prstGeom>
          <a:noFill/>
          <a:ln w="209550" cap="flat" cmpd="sng">
            <a:solidFill>
              <a:schemeClr val="accent1"/>
            </a:solidFill>
            <a:prstDash val="solid"/>
            <a:round/>
            <a:headEnd type="none" w="sm" len="sm"/>
            <a:tailEnd type="none" w="sm" len="sm"/>
          </a:ln>
        </p:spPr>
      </p:cxnSp>
      <p:sp>
        <p:nvSpPr>
          <p:cNvPr id="367" name="Google Shape;367;p8"/>
          <p:cNvSpPr txBox="1"/>
          <p:nvPr/>
        </p:nvSpPr>
        <p:spPr>
          <a:xfrm>
            <a:off x="1698925" y="647700"/>
            <a:ext cx="16048800" cy="1077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chemeClr val="dk1"/>
              </a:buClr>
              <a:buSzPts val="8000"/>
              <a:buFont typeface="Arial"/>
              <a:buNone/>
            </a:pPr>
            <a:r>
              <a:rPr lang="en-US" sz="7000" b="1" i="0" u="none" strike="noStrike" cap="none">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State of Climate Action in Canada</a:t>
            </a:r>
            <a:endParaRPr sz="8000" b="1" i="0" u="none" strike="noStrike" cap="none">
              <a:solidFill>
                <a:schemeClr val="dk1"/>
              </a:solidFill>
              <a:latin typeface="Questrial"/>
              <a:ea typeface="Questrial"/>
              <a:cs typeface="Questrial"/>
              <a:sym typeface="Questrial"/>
            </a:endParaRPr>
          </a:p>
        </p:txBody>
      </p:sp>
      <p:sp>
        <p:nvSpPr>
          <p:cNvPr id="368" name="Google Shape;368;p8"/>
          <p:cNvSpPr txBox="1"/>
          <p:nvPr/>
        </p:nvSpPr>
        <p:spPr>
          <a:xfrm>
            <a:off x="1698924" y="1634325"/>
            <a:ext cx="15677100" cy="615600"/>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Clr>
                <a:schemeClr val="dk1"/>
              </a:buClr>
              <a:buSzPts val="3999"/>
              <a:buFont typeface="Arial"/>
              <a:buNone/>
            </a:pPr>
            <a:r>
              <a:rPr lang="en-US" sz="4000" b="0" i="0" u="none" strike="noStrike" cap="none">
                <a:solidFill>
                  <a:schemeClr val="accent1"/>
                </a:solidFill>
                <a:latin typeface="Montserrat"/>
                <a:ea typeface="Montserrat"/>
                <a:cs typeface="Montserrat"/>
                <a:sym typeface="Montserrat"/>
              </a:rPr>
              <a:t>Systematic Literature Review of Mining-Based Publications</a:t>
            </a:r>
            <a:endParaRPr sz="4000" b="0" i="0" u="none" strike="noStrike" cap="none">
              <a:solidFill>
                <a:schemeClr val="accent1"/>
              </a:solidFill>
              <a:latin typeface="Montserrat"/>
              <a:ea typeface="Montserrat"/>
              <a:cs typeface="Montserrat"/>
              <a:sym typeface="Montserrat"/>
            </a:endParaRPr>
          </a:p>
        </p:txBody>
      </p:sp>
      <p:grpSp>
        <p:nvGrpSpPr>
          <p:cNvPr id="369" name="Google Shape;369;p8"/>
          <p:cNvGrpSpPr/>
          <p:nvPr/>
        </p:nvGrpSpPr>
        <p:grpSpPr>
          <a:xfrm>
            <a:off x="-3275" y="2829428"/>
            <a:ext cx="18287502" cy="19675"/>
            <a:chOff x="-2765" y="2806255"/>
            <a:chExt cx="13694400" cy="5400"/>
          </a:xfrm>
        </p:grpSpPr>
        <p:cxnSp>
          <p:nvCxnSpPr>
            <p:cNvPr id="370" name="Google Shape;370;p8"/>
            <p:cNvCxnSpPr/>
            <p:nvPr/>
          </p:nvCxnSpPr>
          <p:spPr>
            <a:xfrm rot="10800000" flipH="1">
              <a:off x="-2765" y="2810755"/>
              <a:ext cx="2282400" cy="900"/>
            </a:xfrm>
            <a:prstGeom prst="straightConnector1">
              <a:avLst/>
            </a:prstGeom>
            <a:noFill/>
            <a:ln w="50800" cap="flat" cmpd="sng">
              <a:solidFill>
                <a:srgbClr val="153056"/>
              </a:solidFill>
              <a:prstDash val="solid"/>
              <a:round/>
              <a:headEnd type="none" w="sm" len="sm"/>
              <a:tailEnd type="none" w="sm" len="sm"/>
            </a:ln>
          </p:spPr>
        </p:cxnSp>
        <p:cxnSp>
          <p:nvCxnSpPr>
            <p:cNvPr id="371" name="Google Shape;371;p8"/>
            <p:cNvCxnSpPr/>
            <p:nvPr/>
          </p:nvCxnSpPr>
          <p:spPr>
            <a:xfrm rot="10800000" flipH="1">
              <a:off x="2279635" y="2809855"/>
              <a:ext cx="2282400" cy="900"/>
            </a:xfrm>
            <a:prstGeom prst="straightConnector1">
              <a:avLst/>
            </a:prstGeom>
            <a:noFill/>
            <a:ln w="50800" cap="flat" cmpd="sng">
              <a:solidFill>
                <a:srgbClr val="1D3D72"/>
              </a:solidFill>
              <a:prstDash val="solid"/>
              <a:round/>
              <a:headEnd type="none" w="sm" len="sm"/>
              <a:tailEnd type="none" w="sm" len="sm"/>
            </a:ln>
          </p:spPr>
        </p:cxnSp>
        <p:cxnSp>
          <p:nvCxnSpPr>
            <p:cNvPr id="372" name="Google Shape;372;p8"/>
            <p:cNvCxnSpPr/>
            <p:nvPr/>
          </p:nvCxnSpPr>
          <p:spPr>
            <a:xfrm rot="10800000" flipH="1">
              <a:off x="4562035" y="2808955"/>
              <a:ext cx="2282400" cy="900"/>
            </a:xfrm>
            <a:prstGeom prst="straightConnector1">
              <a:avLst/>
            </a:prstGeom>
            <a:noFill/>
            <a:ln w="50800" cap="flat" cmpd="sng">
              <a:solidFill>
                <a:srgbClr val="124B8E"/>
              </a:solidFill>
              <a:prstDash val="solid"/>
              <a:round/>
              <a:headEnd type="none" w="sm" len="sm"/>
              <a:tailEnd type="none" w="sm" len="sm"/>
            </a:ln>
          </p:spPr>
        </p:cxnSp>
        <p:cxnSp>
          <p:nvCxnSpPr>
            <p:cNvPr id="373" name="Google Shape;373;p8"/>
            <p:cNvCxnSpPr/>
            <p:nvPr/>
          </p:nvCxnSpPr>
          <p:spPr>
            <a:xfrm rot="10800000" flipH="1">
              <a:off x="6844435" y="2808055"/>
              <a:ext cx="2282400" cy="900"/>
            </a:xfrm>
            <a:prstGeom prst="straightConnector1">
              <a:avLst/>
            </a:prstGeom>
            <a:noFill/>
            <a:ln w="50800" cap="flat" cmpd="sng">
              <a:solidFill>
                <a:srgbClr val="2E65B0"/>
              </a:solidFill>
              <a:prstDash val="solid"/>
              <a:round/>
              <a:headEnd type="none" w="sm" len="sm"/>
              <a:tailEnd type="none" w="sm" len="sm"/>
            </a:ln>
          </p:spPr>
        </p:cxnSp>
        <p:cxnSp>
          <p:nvCxnSpPr>
            <p:cNvPr id="374" name="Google Shape;374;p8"/>
            <p:cNvCxnSpPr/>
            <p:nvPr/>
          </p:nvCxnSpPr>
          <p:spPr>
            <a:xfrm rot="10800000" flipH="1">
              <a:off x="9126835" y="2807155"/>
              <a:ext cx="2282400" cy="900"/>
            </a:xfrm>
            <a:prstGeom prst="straightConnector1">
              <a:avLst/>
            </a:prstGeom>
            <a:noFill/>
            <a:ln w="50800" cap="flat" cmpd="sng">
              <a:solidFill>
                <a:srgbClr val="F05B71"/>
              </a:solidFill>
              <a:prstDash val="solid"/>
              <a:round/>
              <a:headEnd type="none" w="sm" len="sm"/>
              <a:tailEnd type="none" w="sm" len="sm"/>
            </a:ln>
          </p:spPr>
        </p:cxnSp>
        <p:cxnSp>
          <p:nvCxnSpPr>
            <p:cNvPr id="375" name="Google Shape;375;p8"/>
            <p:cNvCxnSpPr/>
            <p:nvPr/>
          </p:nvCxnSpPr>
          <p:spPr>
            <a:xfrm rot="10800000" flipH="1">
              <a:off x="11409235" y="2806255"/>
              <a:ext cx="2282400" cy="900"/>
            </a:xfrm>
            <a:prstGeom prst="straightConnector1">
              <a:avLst/>
            </a:prstGeom>
            <a:noFill/>
            <a:ln w="50800" cap="flat" cmpd="sng">
              <a:solidFill>
                <a:srgbClr val="FDC482"/>
              </a:solidFill>
              <a:prstDash val="solid"/>
              <a:round/>
              <a:headEnd type="none" w="sm" len="sm"/>
              <a:tailEnd type="none" w="sm" len="sm"/>
            </a:ln>
          </p:spPr>
        </p:cxnSp>
      </p:grpSp>
      <p:sp>
        <p:nvSpPr>
          <p:cNvPr id="376" name="Google Shape;376;p8"/>
          <p:cNvSpPr txBox="1"/>
          <p:nvPr/>
        </p:nvSpPr>
        <p:spPr>
          <a:xfrm>
            <a:off x="1698925" y="4382175"/>
            <a:ext cx="7036800" cy="203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2000" b="1" i="0" u="none" strike="noStrike" cap="none">
                <a:solidFill>
                  <a:schemeClr val="dk1"/>
                </a:solidFill>
                <a:latin typeface="Montserrat"/>
                <a:ea typeface="Montserrat"/>
                <a:cs typeface="Montserrat"/>
                <a:sym typeface="Montserrat"/>
              </a:rPr>
              <a:t>Systematic review of 150+ publications</a:t>
            </a:r>
            <a:endParaRPr sz="2000" b="1" i="0" u="none" strike="noStrike" cap="none">
              <a:solidFill>
                <a:schemeClr val="dk1"/>
              </a:solidFill>
              <a:latin typeface="Montserrat"/>
              <a:ea typeface="Montserrat"/>
              <a:cs typeface="Montserrat"/>
              <a:sym typeface="Montserrat"/>
            </a:endParaRPr>
          </a:p>
          <a:p>
            <a:pPr marL="457200" marR="0" lvl="0" indent="0" algn="l" rtl="0">
              <a:lnSpc>
                <a:spcPct val="100000"/>
              </a:lnSpc>
              <a:spcBef>
                <a:spcPts val="0"/>
              </a:spcBef>
              <a:spcAft>
                <a:spcPts val="0"/>
              </a:spcAft>
              <a:buClr>
                <a:srgbClr val="000000"/>
              </a:buClr>
              <a:buSzPts val="2800"/>
              <a:buFont typeface="Arial"/>
              <a:buNone/>
            </a:pPr>
            <a:endParaRPr sz="2000" b="0" i="0" u="none" strike="noStrike" cap="none">
              <a:solidFill>
                <a:schemeClr val="dk1"/>
              </a:solidFill>
              <a:latin typeface="Montserrat"/>
              <a:ea typeface="Montserrat"/>
              <a:cs typeface="Montserrat"/>
              <a:sym typeface="Montserrat"/>
            </a:endParaRPr>
          </a:p>
          <a:p>
            <a:pPr marL="457200" marR="0" lvl="0" indent="-355600" algn="l" rtl="0">
              <a:lnSpc>
                <a:spcPct val="100000"/>
              </a:lnSpc>
              <a:spcBef>
                <a:spcPts val="0"/>
              </a:spcBef>
              <a:spcAft>
                <a:spcPts val="0"/>
              </a:spcAft>
              <a:buClr>
                <a:schemeClr val="dk1"/>
              </a:buClr>
              <a:buSzPts val="2000"/>
              <a:buFont typeface="Montserrat"/>
              <a:buChar char="●"/>
            </a:pPr>
            <a:r>
              <a:rPr lang="en-US" sz="2000" b="0" i="0" u="none" strike="noStrike" cap="none">
                <a:solidFill>
                  <a:schemeClr val="dk1"/>
                </a:solidFill>
                <a:latin typeface="Montserrat"/>
                <a:ea typeface="Montserrat"/>
                <a:cs typeface="Montserrat"/>
                <a:sym typeface="Montserrat"/>
              </a:rPr>
              <a:t>Current state of knowledge on climate adaptation is relatively new.</a:t>
            </a:r>
            <a:endParaRPr sz="2000" b="0" i="0" u="none" strike="noStrike" cap="none">
              <a:solidFill>
                <a:schemeClr val="dk1"/>
              </a:solidFill>
              <a:latin typeface="Montserrat"/>
              <a:ea typeface="Montserrat"/>
              <a:cs typeface="Montserrat"/>
              <a:sym typeface="Montserrat"/>
            </a:endParaRPr>
          </a:p>
          <a:p>
            <a:pPr marL="457200" marR="0" lvl="0" indent="0" algn="l" rtl="0">
              <a:lnSpc>
                <a:spcPct val="100000"/>
              </a:lnSpc>
              <a:spcBef>
                <a:spcPts val="0"/>
              </a:spcBef>
              <a:spcAft>
                <a:spcPts val="0"/>
              </a:spcAft>
              <a:buClr>
                <a:srgbClr val="000000"/>
              </a:buClr>
              <a:buSzPts val="2800"/>
              <a:buFont typeface="Arial"/>
              <a:buNone/>
            </a:pPr>
            <a:endParaRPr sz="20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2000" b="0" i="0" u="none" strike="noStrike" cap="none">
              <a:solidFill>
                <a:schemeClr val="dk1"/>
              </a:solidFill>
              <a:latin typeface="Montserrat"/>
              <a:ea typeface="Montserrat"/>
              <a:cs typeface="Montserrat"/>
              <a:sym typeface="Montserrat"/>
            </a:endParaRPr>
          </a:p>
        </p:txBody>
      </p:sp>
      <p:pic>
        <p:nvPicPr>
          <p:cNvPr id="377" name="Google Shape;377;p8" title="Screen Shot 2025-04-29 at 11.26.01 AM.png"/>
          <p:cNvPicPr preferRelativeResize="0"/>
          <p:nvPr/>
        </p:nvPicPr>
        <p:blipFill rotWithShape="1">
          <a:blip r:embed="rId3">
            <a:alphaModFix/>
          </a:blip>
          <a:srcRect/>
          <a:stretch/>
        </p:blipFill>
        <p:spPr>
          <a:xfrm>
            <a:off x="9638650" y="4096000"/>
            <a:ext cx="7427451" cy="42689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1"/>
        <p:cNvGrpSpPr/>
        <p:nvPr/>
      </p:nvGrpSpPr>
      <p:grpSpPr>
        <a:xfrm>
          <a:off x="0" y="0"/>
          <a:ext cx="0" cy="0"/>
          <a:chOff x="0" y="0"/>
          <a:chExt cx="0" cy="0"/>
        </a:xfrm>
      </p:grpSpPr>
      <p:cxnSp>
        <p:nvCxnSpPr>
          <p:cNvPr id="382" name="Google Shape;382;g381ca1501ed_0_468"/>
          <p:cNvCxnSpPr/>
          <p:nvPr/>
        </p:nvCxnSpPr>
        <p:spPr>
          <a:xfrm>
            <a:off x="1133475" y="647700"/>
            <a:ext cx="0" cy="1675500"/>
          </a:xfrm>
          <a:prstGeom prst="straightConnector1">
            <a:avLst/>
          </a:prstGeom>
          <a:noFill/>
          <a:ln w="209550" cap="flat" cmpd="sng">
            <a:solidFill>
              <a:schemeClr val="accent1"/>
            </a:solidFill>
            <a:prstDash val="solid"/>
            <a:round/>
            <a:headEnd type="none" w="sm" len="sm"/>
            <a:tailEnd type="none" w="sm" len="sm"/>
          </a:ln>
        </p:spPr>
      </p:cxnSp>
      <p:sp>
        <p:nvSpPr>
          <p:cNvPr id="383" name="Google Shape;383;g381ca1501ed_0_468"/>
          <p:cNvSpPr txBox="1"/>
          <p:nvPr/>
        </p:nvSpPr>
        <p:spPr>
          <a:xfrm>
            <a:off x="1698925" y="647700"/>
            <a:ext cx="16048800" cy="1077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chemeClr val="dk1"/>
              </a:buClr>
              <a:buSzPts val="8000"/>
              <a:buFont typeface="Arial"/>
              <a:buNone/>
            </a:pPr>
            <a:r>
              <a:rPr lang="en-US" sz="7000" b="1" i="0" u="none" strike="noStrike" cap="none">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
                  </a:ext>
                </a:extLst>
              </a:rPr>
              <a:t>State of Climate Action in Canada</a:t>
            </a:r>
            <a:endParaRPr sz="8000" b="1" i="0" u="none" strike="noStrike" cap="none">
              <a:solidFill>
                <a:schemeClr val="dk1"/>
              </a:solidFill>
              <a:latin typeface="Questrial"/>
              <a:ea typeface="Questrial"/>
              <a:cs typeface="Questrial"/>
              <a:sym typeface="Questrial"/>
            </a:endParaRPr>
          </a:p>
        </p:txBody>
      </p:sp>
      <p:sp>
        <p:nvSpPr>
          <p:cNvPr id="384" name="Google Shape;384;g381ca1501ed_0_468"/>
          <p:cNvSpPr txBox="1"/>
          <p:nvPr/>
        </p:nvSpPr>
        <p:spPr>
          <a:xfrm>
            <a:off x="1698924" y="1634325"/>
            <a:ext cx="15677100" cy="615600"/>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Clr>
                <a:schemeClr val="dk1"/>
              </a:buClr>
              <a:buSzPts val="3999"/>
              <a:buFont typeface="Arial"/>
              <a:buNone/>
            </a:pPr>
            <a:r>
              <a:rPr lang="en-US" sz="4000" b="0" i="0" u="none" strike="noStrike" cap="none">
                <a:solidFill>
                  <a:schemeClr val="accent1"/>
                </a:solidFill>
                <a:latin typeface="Montserrat"/>
                <a:ea typeface="Montserrat"/>
                <a:cs typeface="Montserrat"/>
                <a:sym typeface="Montserrat"/>
              </a:rPr>
              <a:t>Systematic Literature Review of Mining-Based Publications</a:t>
            </a:r>
            <a:endParaRPr sz="4000" b="0" i="0" u="none" strike="noStrike" cap="none">
              <a:solidFill>
                <a:schemeClr val="accent1"/>
              </a:solidFill>
              <a:latin typeface="Montserrat"/>
              <a:ea typeface="Montserrat"/>
              <a:cs typeface="Montserrat"/>
              <a:sym typeface="Montserrat"/>
            </a:endParaRPr>
          </a:p>
        </p:txBody>
      </p:sp>
      <p:grpSp>
        <p:nvGrpSpPr>
          <p:cNvPr id="385" name="Google Shape;385;g381ca1501ed_0_468"/>
          <p:cNvGrpSpPr/>
          <p:nvPr/>
        </p:nvGrpSpPr>
        <p:grpSpPr>
          <a:xfrm>
            <a:off x="-3275" y="2829376"/>
            <a:ext cx="18287502" cy="19675"/>
            <a:chOff x="-2765" y="2806255"/>
            <a:chExt cx="13694400" cy="5400"/>
          </a:xfrm>
        </p:grpSpPr>
        <p:cxnSp>
          <p:nvCxnSpPr>
            <p:cNvPr id="386" name="Google Shape;386;g381ca1501ed_0_468"/>
            <p:cNvCxnSpPr/>
            <p:nvPr/>
          </p:nvCxnSpPr>
          <p:spPr>
            <a:xfrm rot="10800000" flipH="1">
              <a:off x="-2765" y="2810755"/>
              <a:ext cx="2282400" cy="900"/>
            </a:xfrm>
            <a:prstGeom prst="straightConnector1">
              <a:avLst/>
            </a:prstGeom>
            <a:noFill/>
            <a:ln w="50800" cap="flat" cmpd="sng">
              <a:solidFill>
                <a:srgbClr val="153056"/>
              </a:solidFill>
              <a:prstDash val="solid"/>
              <a:round/>
              <a:headEnd type="none" w="sm" len="sm"/>
              <a:tailEnd type="none" w="sm" len="sm"/>
            </a:ln>
          </p:spPr>
        </p:cxnSp>
        <p:cxnSp>
          <p:nvCxnSpPr>
            <p:cNvPr id="387" name="Google Shape;387;g381ca1501ed_0_468"/>
            <p:cNvCxnSpPr/>
            <p:nvPr/>
          </p:nvCxnSpPr>
          <p:spPr>
            <a:xfrm rot="10800000" flipH="1">
              <a:off x="2279635" y="2809855"/>
              <a:ext cx="2282400" cy="900"/>
            </a:xfrm>
            <a:prstGeom prst="straightConnector1">
              <a:avLst/>
            </a:prstGeom>
            <a:noFill/>
            <a:ln w="50800" cap="flat" cmpd="sng">
              <a:solidFill>
                <a:srgbClr val="1D3D72"/>
              </a:solidFill>
              <a:prstDash val="solid"/>
              <a:round/>
              <a:headEnd type="none" w="sm" len="sm"/>
              <a:tailEnd type="none" w="sm" len="sm"/>
            </a:ln>
          </p:spPr>
        </p:cxnSp>
        <p:cxnSp>
          <p:nvCxnSpPr>
            <p:cNvPr id="388" name="Google Shape;388;g381ca1501ed_0_468"/>
            <p:cNvCxnSpPr/>
            <p:nvPr/>
          </p:nvCxnSpPr>
          <p:spPr>
            <a:xfrm rot="10800000" flipH="1">
              <a:off x="4562035" y="2808955"/>
              <a:ext cx="2282400" cy="900"/>
            </a:xfrm>
            <a:prstGeom prst="straightConnector1">
              <a:avLst/>
            </a:prstGeom>
            <a:noFill/>
            <a:ln w="50800" cap="flat" cmpd="sng">
              <a:solidFill>
                <a:srgbClr val="124B8E"/>
              </a:solidFill>
              <a:prstDash val="solid"/>
              <a:round/>
              <a:headEnd type="none" w="sm" len="sm"/>
              <a:tailEnd type="none" w="sm" len="sm"/>
            </a:ln>
          </p:spPr>
        </p:cxnSp>
        <p:cxnSp>
          <p:nvCxnSpPr>
            <p:cNvPr id="389" name="Google Shape;389;g381ca1501ed_0_468"/>
            <p:cNvCxnSpPr/>
            <p:nvPr/>
          </p:nvCxnSpPr>
          <p:spPr>
            <a:xfrm rot="10800000" flipH="1">
              <a:off x="6844435" y="2808055"/>
              <a:ext cx="2282400" cy="900"/>
            </a:xfrm>
            <a:prstGeom prst="straightConnector1">
              <a:avLst/>
            </a:prstGeom>
            <a:noFill/>
            <a:ln w="50800" cap="flat" cmpd="sng">
              <a:solidFill>
                <a:srgbClr val="2E65B0"/>
              </a:solidFill>
              <a:prstDash val="solid"/>
              <a:round/>
              <a:headEnd type="none" w="sm" len="sm"/>
              <a:tailEnd type="none" w="sm" len="sm"/>
            </a:ln>
          </p:spPr>
        </p:cxnSp>
        <p:cxnSp>
          <p:nvCxnSpPr>
            <p:cNvPr id="390" name="Google Shape;390;g381ca1501ed_0_468"/>
            <p:cNvCxnSpPr/>
            <p:nvPr/>
          </p:nvCxnSpPr>
          <p:spPr>
            <a:xfrm rot="10800000" flipH="1">
              <a:off x="9126835" y="2807155"/>
              <a:ext cx="2282400" cy="900"/>
            </a:xfrm>
            <a:prstGeom prst="straightConnector1">
              <a:avLst/>
            </a:prstGeom>
            <a:noFill/>
            <a:ln w="50800" cap="flat" cmpd="sng">
              <a:solidFill>
                <a:srgbClr val="F05B71"/>
              </a:solidFill>
              <a:prstDash val="solid"/>
              <a:round/>
              <a:headEnd type="none" w="sm" len="sm"/>
              <a:tailEnd type="none" w="sm" len="sm"/>
            </a:ln>
          </p:spPr>
        </p:cxnSp>
        <p:cxnSp>
          <p:nvCxnSpPr>
            <p:cNvPr id="391" name="Google Shape;391;g381ca1501ed_0_468"/>
            <p:cNvCxnSpPr/>
            <p:nvPr/>
          </p:nvCxnSpPr>
          <p:spPr>
            <a:xfrm rot="10800000" flipH="1">
              <a:off x="11409235" y="2806255"/>
              <a:ext cx="2282400" cy="900"/>
            </a:xfrm>
            <a:prstGeom prst="straightConnector1">
              <a:avLst/>
            </a:prstGeom>
            <a:noFill/>
            <a:ln w="50800" cap="flat" cmpd="sng">
              <a:solidFill>
                <a:srgbClr val="FDC482"/>
              </a:solidFill>
              <a:prstDash val="solid"/>
              <a:round/>
              <a:headEnd type="none" w="sm" len="sm"/>
              <a:tailEnd type="none" w="sm" len="sm"/>
            </a:ln>
          </p:spPr>
        </p:cxnSp>
      </p:grpSp>
      <p:sp>
        <p:nvSpPr>
          <p:cNvPr id="392" name="Google Shape;392;g381ca1501ed_0_468"/>
          <p:cNvSpPr txBox="1"/>
          <p:nvPr/>
        </p:nvSpPr>
        <p:spPr>
          <a:xfrm>
            <a:off x="1698925" y="4382175"/>
            <a:ext cx="7036800" cy="2955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2000" b="1" i="0" u="none" strike="noStrike" cap="none">
                <a:solidFill>
                  <a:schemeClr val="dk1"/>
                </a:solidFill>
                <a:latin typeface="Montserrat"/>
                <a:ea typeface="Montserrat"/>
                <a:cs typeface="Montserrat"/>
                <a:sym typeface="Montserrat"/>
              </a:rPr>
              <a:t>Systematic review of 150+ publications</a:t>
            </a:r>
            <a:endParaRPr sz="2000" b="1" i="0" u="none" strike="noStrike" cap="none">
              <a:solidFill>
                <a:schemeClr val="dk1"/>
              </a:solidFill>
              <a:latin typeface="Montserrat"/>
              <a:ea typeface="Montserrat"/>
              <a:cs typeface="Montserrat"/>
              <a:sym typeface="Montserrat"/>
            </a:endParaRPr>
          </a:p>
          <a:p>
            <a:pPr marL="457200" marR="0" lvl="0" indent="0" algn="l" rtl="0">
              <a:lnSpc>
                <a:spcPct val="100000"/>
              </a:lnSpc>
              <a:spcBef>
                <a:spcPts val="0"/>
              </a:spcBef>
              <a:spcAft>
                <a:spcPts val="0"/>
              </a:spcAft>
              <a:buClr>
                <a:srgbClr val="000000"/>
              </a:buClr>
              <a:buSzPts val="2800"/>
              <a:buFont typeface="Arial"/>
              <a:buNone/>
            </a:pPr>
            <a:endParaRPr sz="2000" b="0" i="0" u="none" strike="noStrike" cap="none">
              <a:solidFill>
                <a:schemeClr val="dk1"/>
              </a:solidFill>
              <a:latin typeface="Montserrat"/>
              <a:ea typeface="Montserrat"/>
              <a:cs typeface="Montserrat"/>
              <a:sym typeface="Montserrat"/>
            </a:endParaRPr>
          </a:p>
          <a:p>
            <a:pPr marL="457200" marR="0" lvl="0" indent="-355600" algn="l" rtl="0">
              <a:lnSpc>
                <a:spcPct val="100000"/>
              </a:lnSpc>
              <a:spcBef>
                <a:spcPts val="0"/>
              </a:spcBef>
              <a:spcAft>
                <a:spcPts val="0"/>
              </a:spcAft>
              <a:buClr>
                <a:srgbClr val="888888"/>
              </a:buClr>
              <a:buSzPts val="2000"/>
              <a:buFont typeface="Montserrat"/>
              <a:buChar char="●"/>
            </a:pPr>
            <a:r>
              <a:rPr lang="en-US" sz="2000" b="0" i="0" u="none" strike="noStrike" cap="none">
                <a:solidFill>
                  <a:srgbClr val="888888"/>
                </a:solidFill>
                <a:latin typeface="Montserrat"/>
                <a:ea typeface="Montserrat"/>
                <a:cs typeface="Montserrat"/>
                <a:sym typeface="Montserrat"/>
              </a:rPr>
              <a:t>Current state of knowledge on climate adaptation is relatively new.</a:t>
            </a:r>
            <a:endParaRPr sz="2000" b="0" i="0" u="none" strike="noStrike" cap="none">
              <a:solidFill>
                <a:srgbClr val="888888"/>
              </a:solidFill>
              <a:latin typeface="Montserrat"/>
              <a:ea typeface="Montserrat"/>
              <a:cs typeface="Montserrat"/>
              <a:sym typeface="Montserrat"/>
            </a:endParaRPr>
          </a:p>
          <a:p>
            <a:pPr marL="457200" marR="0" lvl="0" indent="0" algn="l" rtl="0">
              <a:lnSpc>
                <a:spcPct val="100000"/>
              </a:lnSpc>
              <a:spcBef>
                <a:spcPts val="0"/>
              </a:spcBef>
              <a:spcAft>
                <a:spcPts val="0"/>
              </a:spcAft>
              <a:buClr>
                <a:srgbClr val="000000"/>
              </a:buClr>
              <a:buSzPts val="2800"/>
              <a:buFont typeface="Arial"/>
              <a:buNone/>
            </a:pPr>
            <a:endParaRPr sz="2000" b="0" i="0" u="none" strike="noStrike" cap="none">
              <a:solidFill>
                <a:schemeClr val="dk1"/>
              </a:solidFill>
              <a:latin typeface="Montserrat"/>
              <a:ea typeface="Montserrat"/>
              <a:cs typeface="Montserrat"/>
              <a:sym typeface="Montserrat"/>
            </a:endParaRPr>
          </a:p>
          <a:p>
            <a:pPr marL="457200" marR="0" lvl="0" indent="-355600" algn="l" rtl="0">
              <a:lnSpc>
                <a:spcPct val="100000"/>
              </a:lnSpc>
              <a:spcBef>
                <a:spcPts val="0"/>
              </a:spcBef>
              <a:spcAft>
                <a:spcPts val="0"/>
              </a:spcAft>
              <a:buClr>
                <a:schemeClr val="dk1"/>
              </a:buClr>
              <a:buSzPts val="2000"/>
              <a:buFont typeface="Montserrat"/>
              <a:buChar char="●"/>
            </a:pPr>
            <a:r>
              <a:rPr lang="en-US" sz="2000" b="0" i="0" u="none" strike="noStrike" cap="none">
                <a:solidFill>
                  <a:schemeClr val="dk1"/>
                </a:solidFill>
                <a:latin typeface="Montserrat"/>
                <a:ea typeface="Montserrat"/>
                <a:cs typeface="Montserrat"/>
                <a:sym typeface="Montserrat"/>
              </a:rPr>
              <a:t>Dominant voices are </a:t>
            </a:r>
            <a:r>
              <a:rPr lang="en-US" sz="2000" b="0" i="0" u="none" strike="noStrike" cap="none">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academics</a:t>
            </a:r>
            <a:r>
              <a:rPr lang="en-US" sz="2000" b="0" i="0" u="none" strike="noStrike" cap="none">
                <a:solidFill>
                  <a:schemeClr val="dk1"/>
                </a:solidFill>
                <a:latin typeface="Montserrat"/>
                <a:ea typeface="Montserrat"/>
                <a:cs typeface="Montserrat"/>
                <a:sym typeface="Montserrat"/>
              </a:rPr>
              <a:t> and industry professionals.</a:t>
            </a:r>
            <a:endParaRPr sz="2000" b="0" i="0" u="none" strike="noStrike" cap="none">
              <a:solidFill>
                <a:schemeClr val="dk1"/>
              </a:solidFill>
              <a:latin typeface="Montserrat"/>
              <a:ea typeface="Montserrat"/>
              <a:cs typeface="Montserrat"/>
              <a:sym typeface="Montserrat"/>
            </a:endParaRPr>
          </a:p>
          <a:p>
            <a:pPr marL="457200" marR="0" lvl="0" indent="0" algn="l" rtl="0">
              <a:lnSpc>
                <a:spcPct val="100000"/>
              </a:lnSpc>
              <a:spcBef>
                <a:spcPts val="0"/>
              </a:spcBef>
              <a:spcAft>
                <a:spcPts val="0"/>
              </a:spcAft>
              <a:buClr>
                <a:srgbClr val="000000"/>
              </a:buClr>
              <a:buSzPts val="2800"/>
              <a:buFont typeface="Arial"/>
              <a:buNone/>
            </a:pPr>
            <a:endParaRPr sz="2000" b="0" i="0" u="none" strike="noStrike" cap="none">
              <a:solidFill>
                <a:schemeClr val="dk1"/>
              </a:solidFill>
              <a:latin typeface="Montserrat"/>
              <a:ea typeface="Montserrat"/>
              <a:cs typeface="Montserrat"/>
              <a:sym typeface="Montserrat"/>
            </a:endParaRPr>
          </a:p>
          <a:p>
            <a:pPr marL="457200" marR="0" lvl="0" indent="0" algn="l" rtl="0">
              <a:lnSpc>
                <a:spcPct val="100000"/>
              </a:lnSpc>
              <a:spcBef>
                <a:spcPts val="0"/>
              </a:spcBef>
              <a:spcAft>
                <a:spcPts val="0"/>
              </a:spcAft>
              <a:buNone/>
            </a:pPr>
            <a:endParaRPr sz="2000" b="0" i="0" u="none" strike="noStrike" cap="none">
              <a:solidFill>
                <a:schemeClr val="dk1"/>
              </a:solidFill>
              <a:latin typeface="Montserrat"/>
              <a:ea typeface="Montserrat"/>
              <a:cs typeface="Montserrat"/>
              <a:sym typeface="Montserrat"/>
            </a:endParaRPr>
          </a:p>
        </p:txBody>
      </p:sp>
      <p:pic>
        <p:nvPicPr>
          <p:cNvPr id="393" name="Google Shape;393;g381ca1501ed_0_468" title="Screen Shot 2025-04-29 at 11.26.01 AM.png"/>
          <p:cNvPicPr preferRelativeResize="0"/>
          <p:nvPr/>
        </p:nvPicPr>
        <p:blipFill rotWithShape="1">
          <a:blip r:embed="rId3">
            <a:alphaModFix/>
          </a:blip>
          <a:srcRect/>
          <a:stretch/>
        </p:blipFill>
        <p:spPr>
          <a:xfrm>
            <a:off x="9638650" y="4096000"/>
            <a:ext cx="7427451" cy="42689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7"/>
        <p:cNvGrpSpPr/>
        <p:nvPr/>
      </p:nvGrpSpPr>
      <p:grpSpPr>
        <a:xfrm>
          <a:off x="0" y="0"/>
          <a:ext cx="0" cy="0"/>
          <a:chOff x="0" y="0"/>
          <a:chExt cx="0" cy="0"/>
        </a:xfrm>
      </p:grpSpPr>
      <p:cxnSp>
        <p:nvCxnSpPr>
          <p:cNvPr id="398" name="Google Shape;398;g381ca1501ed_0_483"/>
          <p:cNvCxnSpPr/>
          <p:nvPr/>
        </p:nvCxnSpPr>
        <p:spPr>
          <a:xfrm>
            <a:off x="1133475" y="647700"/>
            <a:ext cx="0" cy="1675500"/>
          </a:xfrm>
          <a:prstGeom prst="straightConnector1">
            <a:avLst/>
          </a:prstGeom>
          <a:noFill/>
          <a:ln w="209550" cap="flat" cmpd="sng">
            <a:solidFill>
              <a:schemeClr val="accent1"/>
            </a:solidFill>
            <a:prstDash val="solid"/>
            <a:round/>
            <a:headEnd type="none" w="sm" len="sm"/>
            <a:tailEnd type="none" w="sm" len="sm"/>
          </a:ln>
        </p:spPr>
      </p:cxnSp>
      <p:sp>
        <p:nvSpPr>
          <p:cNvPr id="399" name="Google Shape;399;g381ca1501ed_0_483"/>
          <p:cNvSpPr txBox="1"/>
          <p:nvPr/>
        </p:nvSpPr>
        <p:spPr>
          <a:xfrm>
            <a:off x="1698925" y="647700"/>
            <a:ext cx="16048800" cy="1077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chemeClr val="dk1"/>
              </a:buClr>
              <a:buSzPts val="8000"/>
              <a:buFont typeface="Arial"/>
              <a:buNone/>
            </a:pPr>
            <a:r>
              <a:rPr lang="en-US" sz="7000" b="1" i="0" u="none" strike="noStrike" cap="none">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rPr>
              <a:t>State of Climate Action in Canada</a:t>
            </a:r>
            <a:endParaRPr sz="8000" b="1" i="0" u="none" strike="noStrike" cap="none">
              <a:solidFill>
                <a:schemeClr val="dk1"/>
              </a:solidFill>
              <a:latin typeface="Questrial"/>
              <a:ea typeface="Questrial"/>
              <a:cs typeface="Questrial"/>
              <a:sym typeface="Questrial"/>
            </a:endParaRPr>
          </a:p>
        </p:txBody>
      </p:sp>
      <p:sp>
        <p:nvSpPr>
          <p:cNvPr id="400" name="Google Shape;400;g381ca1501ed_0_483"/>
          <p:cNvSpPr txBox="1"/>
          <p:nvPr/>
        </p:nvSpPr>
        <p:spPr>
          <a:xfrm>
            <a:off x="1698924" y="1634325"/>
            <a:ext cx="15677100" cy="615600"/>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Clr>
                <a:schemeClr val="dk1"/>
              </a:buClr>
              <a:buSzPts val="3999"/>
              <a:buFont typeface="Arial"/>
              <a:buNone/>
            </a:pPr>
            <a:r>
              <a:rPr lang="en-US" sz="4000" b="0" i="0" u="none" strike="noStrike" cap="none">
                <a:solidFill>
                  <a:schemeClr val="accent1"/>
                </a:solidFill>
                <a:latin typeface="Montserrat"/>
                <a:ea typeface="Montserrat"/>
                <a:cs typeface="Montserrat"/>
                <a:sym typeface="Montserrat"/>
              </a:rPr>
              <a:t>Systematic Literature Review of Mining-Based Publications</a:t>
            </a:r>
            <a:endParaRPr sz="4000" b="0" i="0" u="none" strike="noStrike" cap="none">
              <a:solidFill>
                <a:schemeClr val="accent1"/>
              </a:solidFill>
              <a:latin typeface="Montserrat"/>
              <a:ea typeface="Montserrat"/>
              <a:cs typeface="Montserrat"/>
              <a:sym typeface="Montserrat"/>
            </a:endParaRPr>
          </a:p>
        </p:txBody>
      </p:sp>
      <p:grpSp>
        <p:nvGrpSpPr>
          <p:cNvPr id="401" name="Google Shape;401;g381ca1501ed_0_483"/>
          <p:cNvGrpSpPr/>
          <p:nvPr/>
        </p:nvGrpSpPr>
        <p:grpSpPr>
          <a:xfrm>
            <a:off x="-3275" y="2829376"/>
            <a:ext cx="18287502" cy="19675"/>
            <a:chOff x="-2765" y="2806255"/>
            <a:chExt cx="13694400" cy="5400"/>
          </a:xfrm>
        </p:grpSpPr>
        <p:cxnSp>
          <p:nvCxnSpPr>
            <p:cNvPr id="402" name="Google Shape;402;g381ca1501ed_0_483"/>
            <p:cNvCxnSpPr/>
            <p:nvPr/>
          </p:nvCxnSpPr>
          <p:spPr>
            <a:xfrm rot="10800000" flipH="1">
              <a:off x="-2765" y="2810755"/>
              <a:ext cx="2282400" cy="900"/>
            </a:xfrm>
            <a:prstGeom prst="straightConnector1">
              <a:avLst/>
            </a:prstGeom>
            <a:noFill/>
            <a:ln w="50800" cap="flat" cmpd="sng">
              <a:solidFill>
                <a:srgbClr val="153056"/>
              </a:solidFill>
              <a:prstDash val="solid"/>
              <a:round/>
              <a:headEnd type="none" w="sm" len="sm"/>
              <a:tailEnd type="none" w="sm" len="sm"/>
            </a:ln>
          </p:spPr>
        </p:cxnSp>
        <p:cxnSp>
          <p:nvCxnSpPr>
            <p:cNvPr id="403" name="Google Shape;403;g381ca1501ed_0_483"/>
            <p:cNvCxnSpPr/>
            <p:nvPr/>
          </p:nvCxnSpPr>
          <p:spPr>
            <a:xfrm rot="10800000" flipH="1">
              <a:off x="2279635" y="2809855"/>
              <a:ext cx="2282400" cy="900"/>
            </a:xfrm>
            <a:prstGeom prst="straightConnector1">
              <a:avLst/>
            </a:prstGeom>
            <a:noFill/>
            <a:ln w="50800" cap="flat" cmpd="sng">
              <a:solidFill>
                <a:srgbClr val="1D3D72"/>
              </a:solidFill>
              <a:prstDash val="solid"/>
              <a:round/>
              <a:headEnd type="none" w="sm" len="sm"/>
              <a:tailEnd type="none" w="sm" len="sm"/>
            </a:ln>
          </p:spPr>
        </p:cxnSp>
        <p:cxnSp>
          <p:nvCxnSpPr>
            <p:cNvPr id="404" name="Google Shape;404;g381ca1501ed_0_483"/>
            <p:cNvCxnSpPr/>
            <p:nvPr/>
          </p:nvCxnSpPr>
          <p:spPr>
            <a:xfrm rot="10800000" flipH="1">
              <a:off x="4562035" y="2808955"/>
              <a:ext cx="2282400" cy="900"/>
            </a:xfrm>
            <a:prstGeom prst="straightConnector1">
              <a:avLst/>
            </a:prstGeom>
            <a:noFill/>
            <a:ln w="50800" cap="flat" cmpd="sng">
              <a:solidFill>
                <a:srgbClr val="124B8E"/>
              </a:solidFill>
              <a:prstDash val="solid"/>
              <a:round/>
              <a:headEnd type="none" w="sm" len="sm"/>
              <a:tailEnd type="none" w="sm" len="sm"/>
            </a:ln>
          </p:spPr>
        </p:cxnSp>
        <p:cxnSp>
          <p:nvCxnSpPr>
            <p:cNvPr id="405" name="Google Shape;405;g381ca1501ed_0_483"/>
            <p:cNvCxnSpPr/>
            <p:nvPr/>
          </p:nvCxnSpPr>
          <p:spPr>
            <a:xfrm rot="10800000" flipH="1">
              <a:off x="6844435" y="2808055"/>
              <a:ext cx="2282400" cy="900"/>
            </a:xfrm>
            <a:prstGeom prst="straightConnector1">
              <a:avLst/>
            </a:prstGeom>
            <a:noFill/>
            <a:ln w="50800" cap="flat" cmpd="sng">
              <a:solidFill>
                <a:srgbClr val="2E65B0"/>
              </a:solidFill>
              <a:prstDash val="solid"/>
              <a:round/>
              <a:headEnd type="none" w="sm" len="sm"/>
              <a:tailEnd type="none" w="sm" len="sm"/>
            </a:ln>
          </p:spPr>
        </p:cxnSp>
        <p:cxnSp>
          <p:nvCxnSpPr>
            <p:cNvPr id="406" name="Google Shape;406;g381ca1501ed_0_483"/>
            <p:cNvCxnSpPr/>
            <p:nvPr/>
          </p:nvCxnSpPr>
          <p:spPr>
            <a:xfrm rot="10800000" flipH="1">
              <a:off x="9126835" y="2807155"/>
              <a:ext cx="2282400" cy="900"/>
            </a:xfrm>
            <a:prstGeom prst="straightConnector1">
              <a:avLst/>
            </a:prstGeom>
            <a:noFill/>
            <a:ln w="50800" cap="flat" cmpd="sng">
              <a:solidFill>
                <a:srgbClr val="F05B71"/>
              </a:solidFill>
              <a:prstDash val="solid"/>
              <a:round/>
              <a:headEnd type="none" w="sm" len="sm"/>
              <a:tailEnd type="none" w="sm" len="sm"/>
            </a:ln>
          </p:spPr>
        </p:cxnSp>
        <p:cxnSp>
          <p:nvCxnSpPr>
            <p:cNvPr id="407" name="Google Shape;407;g381ca1501ed_0_483"/>
            <p:cNvCxnSpPr/>
            <p:nvPr/>
          </p:nvCxnSpPr>
          <p:spPr>
            <a:xfrm rot="10800000" flipH="1">
              <a:off x="11409235" y="2806255"/>
              <a:ext cx="2282400" cy="900"/>
            </a:xfrm>
            <a:prstGeom prst="straightConnector1">
              <a:avLst/>
            </a:prstGeom>
            <a:noFill/>
            <a:ln w="50800" cap="flat" cmpd="sng">
              <a:solidFill>
                <a:srgbClr val="FDC482"/>
              </a:solidFill>
              <a:prstDash val="solid"/>
              <a:round/>
              <a:headEnd type="none" w="sm" len="sm"/>
              <a:tailEnd type="none" w="sm" len="sm"/>
            </a:ln>
          </p:spPr>
        </p:cxnSp>
      </p:grpSp>
      <p:sp>
        <p:nvSpPr>
          <p:cNvPr id="408" name="Google Shape;408;g381ca1501ed_0_483"/>
          <p:cNvSpPr txBox="1"/>
          <p:nvPr/>
        </p:nvSpPr>
        <p:spPr>
          <a:xfrm>
            <a:off x="1698925" y="4382175"/>
            <a:ext cx="7036800" cy="326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2000" b="1" i="0" u="none" strike="noStrike" cap="none">
                <a:solidFill>
                  <a:schemeClr val="dk1"/>
                </a:solidFill>
                <a:latin typeface="Montserrat"/>
                <a:ea typeface="Montserrat"/>
                <a:cs typeface="Montserrat"/>
                <a:sym typeface="Montserrat"/>
              </a:rPr>
              <a:t>Systematic review of 150+ publications</a:t>
            </a:r>
            <a:endParaRPr sz="2000" b="1" i="0" u="none" strike="noStrike" cap="none">
              <a:solidFill>
                <a:schemeClr val="dk1"/>
              </a:solidFill>
              <a:latin typeface="Montserrat"/>
              <a:ea typeface="Montserrat"/>
              <a:cs typeface="Montserrat"/>
              <a:sym typeface="Montserrat"/>
            </a:endParaRPr>
          </a:p>
          <a:p>
            <a:pPr marL="457200" marR="0" lvl="0" indent="0" algn="l" rtl="0">
              <a:lnSpc>
                <a:spcPct val="100000"/>
              </a:lnSpc>
              <a:spcBef>
                <a:spcPts val="0"/>
              </a:spcBef>
              <a:spcAft>
                <a:spcPts val="0"/>
              </a:spcAft>
              <a:buClr>
                <a:srgbClr val="000000"/>
              </a:buClr>
              <a:buSzPts val="2800"/>
              <a:buFont typeface="Arial"/>
              <a:buNone/>
            </a:pPr>
            <a:endParaRPr sz="2000" b="0" i="0" u="none" strike="noStrike" cap="none">
              <a:solidFill>
                <a:schemeClr val="dk1"/>
              </a:solidFill>
              <a:latin typeface="Montserrat"/>
              <a:ea typeface="Montserrat"/>
              <a:cs typeface="Montserrat"/>
              <a:sym typeface="Montserrat"/>
            </a:endParaRPr>
          </a:p>
          <a:p>
            <a:pPr marL="457200" marR="0" lvl="0" indent="-355600" algn="l" rtl="0">
              <a:lnSpc>
                <a:spcPct val="100000"/>
              </a:lnSpc>
              <a:spcBef>
                <a:spcPts val="0"/>
              </a:spcBef>
              <a:spcAft>
                <a:spcPts val="0"/>
              </a:spcAft>
              <a:buClr>
                <a:srgbClr val="888888"/>
              </a:buClr>
              <a:buSzPts val="2000"/>
              <a:buFont typeface="Montserrat"/>
              <a:buChar char="●"/>
            </a:pPr>
            <a:r>
              <a:rPr lang="en-US" sz="2000" b="0" i="0" u="none" strike="noStrike" cap="none">
                <a:solidFill>
                  <a:srgbClr val="888888"/>
                </a:solidFill>
                <a:latin typeface="Montserrat"/>
                <a:ea typeface="Montserrat"/>
                <a:cs typeface="Montserrat"/>
                <a:sym typeface="Montserrat"/>
              </a:rPr>
              <a:t>Current state of knowledge on climate adaptation is relatively new.</a:t>
            </a:r>
            <a:endParaRPr sz="2000" b="0" i="0" u="none" strike="noStrike" cap="none">
              <a:solidFill>
                <a:srgbClr val="888888"/>
              </a:solidFill>
              <a:latin typeface="Montserrat"/>
              <a:ea typeface="Montserrat"/>
              <a:cs typeface="Montserrat"/>
              <a:sym typeface="Montserrat"/>
            </a:endParaRPr>
          </a:p>
          <a:p>
            <a:pPr marL="457200" marR="0" lvl="0" indent="0" algn="l" rtl="0">
              <a:lnSpc>
                <a:spcPct val="100000"/>
              </a:lnSpc>
              <a:spcBef>
                <a:spcPts val="0"/>
              </a:spcBef>
              <a:spcAft>
                <a:spcPts val="0"/>
              </a:spcAft>
              <a:buClr>
                <a:srgbClr val="000000"/>
              </a:buClr>
              <a:buSzPts val="2800"/>
              <a:buFont typeface="Arial"/>
              <a:buNone/>
            </a:pPr>
            <a:endParaRPr sz="2000" b="0" i="0" u="none" strike="noStrike" cap="none">
              <a:solidFill>
                <a:srgbClr val="888888"/>
              </a:solidFill>
              <a:latin typeface="Montserrat"/>
              <a:ea typeface="Montserrat"/>
              <a:cs typeface="Montserrat"/>
              <a:sym typeface="Montserrat"/>
            </a:endParaRPr>
          </a:p>
          <a:p>
            <a:pPr marL="457200" marR="0" lvl="0" indent="-355600" algn="l" rtl="0">
              <a:lnSpc>
                <a:spcPct val="100000"/>
              </a:lnSpc>
              <a:spcBef>
                <a:spcPts val="0"/>
              </a:spcBef>
              <a:spcAft>
                <a:spcPts val="0"/>
              </a:spcAft>
              <a:buClr>
                <a:srgbClr val="888888"/>
              </a:buClr>
              <a:buSzPts val="2000"/>
              <a:buFont typeface="Montserrat"/>
              <a:buChar char="●"/>
            </a:pPr>
            <a:r>
              <a:rPr lang="en-US" sz="2000" b="0" i="0" u="none" strike="noStrike" cap="none">
                <a:solidFill>
                  <a:srgbClr val="888888"/>
                </a:solidFill>
                <a:latin typeface="Montserrat"/>
                <a:ea typeface="Montserrat"/>
                <a:cs typeface="Montserrat"/>
                <a:sym typeface="Montserrat"/>
              </a:rPr>
              <a:t>Dominant voices are </a:t>
            </a:r>
            <a:r>
              <a:rPr lang="en-US" sz="2000" b="0" i="0" u="none" strike="noStrike" cap="none">
                <a:solidFill>
                  <a:srgbClr val="888888"/>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
                  </a:ext>
                </a:extLst>
              </a:rPr>
              <a:t>academics</a:t>
            </a:r>
            <a:r>
              <a:rPr lang="en-US" sz="2000" b="0" i="0" u="none" strike="noStrike" cap="none">
                <a:solidFill>
                  <a:srgbClr val="888888"/>
                </a:solidFill>
                <a:latin typeface="Montserrat"/>
                <a:ea typeface="Montserrat"/>
                <a:cs typeface="Montserrat"/>
                <a:sym typeface="Montserrat"/>
              </a:rPr>
              <a:t> and industry professionals.</a:t>
            </a:r>
            <a:endParaRPr sz="2000" b="0" i="0" u="none" strike="noStrike" cap="none">
              <a:solidFill>
                <a:srgbClr val="888888"/>
              </a:solidFill>
              <a:latin typeface="Montserrat"/>
              <a:ea typeface="Montserrat"/>
              <a:cs typeface="Montserrat"/>
              <a:sym typeface="Montserrat"/>
            </a:endParaRPr>
          </a:p>
          <a:p>
            <a:pPr marL="457200" marR="0" lvl="0" indent="0" algn="l" rtl="0">
              <a:lnSpc>
                <a:spcPct val="100000"/>
              </a:lnSpc>
              <a:spcBef>
                <a:spcPts val="0"/>
              </a:spcBef>
              <a:spcAft>
                <a:spcPts val="0"/>
              </a:spcAft>
              <a:buClr>
                <a:srgbClr val="000000"/>
              </a:buClr>
              <a:buSzPts val="2800"/>
              <a:buFont typeface="Arial"/>
              <a:buNone/>
            </a:pPr>
            <a:endParaRPr sz="2000" b="0" i="0" u="none" strike="noStrike" cap="none">
              <a:solidFill>
                <a:schemeClr val="dk1"/>
              </a:solidFill>
              <a:latin typeface="Montserrat"/>
              <a:ea typeface="Montserrat"/>
              <a:cs typeface="Montserrat"/>
              <a:sym typeface="Montserrat"/>
            </a:endParaRPr>
          </a:p>
          <a:p>
            <a:pPr marL="457200" marR="0" lvl="0" indent="-355600" algn="l" rtl="0">
              <a:lnSpc>
                <a:spcPct val="100000"/>
              </a:lnSpc>
              <a:spcBef>
                <a:spcPts val="0"/>
              </a:spcBef>
              <a:spcAft>
                <a:spcPts val="0"/>
              </a:spcAft>
              <a:buClr>
                <a:schemeClr val="dk1"/>
              </a:buClr>
              <a:buSzPts val="2000"/>
              <a:buFont typeface="Montserrat"/>
              <a:buChar char="●"/>
            </a:pPr>
            <a:r>
              <a:rPr lang="en-US" sz="2000" b="0" i="0" u="none" strike="noStrike" cap="none">
                <a:solidFill>
                  <a:schemeClr val="dk1"/>
                </a:solidFill>
                <a:latin typeface="Montserrat"/>
                <a:ea typeface="Montserrat"/>
                <a:cs typeface="Montserrat"/>
                <a:sym typeface="Montserrat"/>
              </a:rPr>
              <a:t>Adaptation practices in industry </a:t>
            </a:r>
            <a:r>
              <a:rPr lang="en-US" sz="2000" b="0" i="0" u="none" strike="noStrike" cap="none">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0"/>
                  </a:ext>
                </a:extLst>
              </a:rPr>
              <a:t>are falling behind due to lack of guidance</a:t>
            </a:r>
            <a:r>
              <a:rPr lang="en-US" sz="2000" b="0" i="0" u="none" strike="noStrike" cap="none">
                <a:solidFill>
                  <a:schemeClr val="dk1"/>
                </a:solidFill>
                <a:latin typeface="Montserrat"/>
                <a:ea typeface="Montserrat"/>
                <a:cs typeface="Montserrat"/>
                <a:sym typeface="Montserrat"/>
              </a:rPr>
              <a:t>.</a:t>
            </a:r>
            <a:endParaRPr sz="2000" b="0" i="0" u="none" strike="noStrike" cap="none">
              <a:solidFill>
                <a:schemeClr val="dk1"/>
              </a:solidFill>
              <a:latin typeface="Montserrat"/>
              <a:ea typeface="Montserrat"/>
              <a:cs typeface="Montserrat"/>
              <a:sym typeface="Montserrat"/>
            </a:endParaRPr>
          </a:p>
        </p:txBody>
      </p:sp>
      <p:pic>
        <p:nvPicPr>
          <p:cNvPr id="409" name="Google Shape;409;g381ca1501ed_0_483" title="Screen Shot 2025-04-29 at 11.26.01 AM.png"/>
          <p:cNvPicPr preferRelativeResize="0"/>
          <p:nvPr/>
        </p:nvPicPr>
        <p:blipFill rotWithShape="1">
          <a:blip r:embed="rId3">
            <a:alphaModFix/>
          </a:blip>
          <a:srcRect/>
          <a:stretch/>
        </p:blipFill>
        <p:spPr>
          <a:xfrm>
            <a:off x="9638650" y="4096000"/>
            <a:ext cx="7427451" cy="42689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3"/>
        <p:cNvGrpSpPr/>
        <p:nvPr/>
      </p:nvGrpSpPr>
      <p:grpSpPr>
        <a:xfrm>
          <a:off x="0" y="0"/>
          <a:ext cx="0" cy="0"/>
          <a:chOff x="0" y="0"/>
          <a:chExt cx="0" cy="0"/>
        </a:xfrm>
      </p:grpSpPr>
      <p:cxnSp>
        <p:nvCxnSpPr>
          <p:cNvPr id="414" name="Google Shape;414;g377d771ba46_0_82"/>
          <p:cNvCxnSpPr/>
          <p:nvPr/>
        </p:nvCxnSpPr>
        <p:spPr>
          <a:xfrm>
            <a:off x="1133475" y="647700"/>
            <a:ext cx="0" cy="1675500"/>
          </a:xfrm>
          <a:prstGeom prst="straightConnector1">
            <a:avLst/>
          </a:prstGeom>
          <a:noFill/>
          <a:ln w="209550" cap="flat" cmpd="sng">
            <a:solidFill>
              <a:schemeClr val="accent1"/>
            </a:solidFill>
            <a:prstDash val="solid"/>
            <a:round/>
            <a:headEnd type="none" w="sm" len="sm"/>
            <a:tailEnd type="none" w="sm" len="sm"/>
          </a:ln>
        </p:spPr>
      </p:cxnSp>
      <p:sp>
        <p:nvSpPr>
          <p:cNvPr id="415" name="Google Shape;415;g377d771ba46_0_82"/>
          <p:cNvSpPr txBox="1"/>
          <p:nvPr/>
        </p:nvSpPr>
        <p:spPr>
          <a:xfrm>
            <a:off x="1698925" y="647700"/>
            <a:ext cx="16048800" cy="1077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chemeClr val="dk1"/>
              </a:buClr>
              <a:buSzPts val="8000"/>
              <a:buFont typeface="Arial"/>
              <a:buNone/>
            </a:pPr>
            <a:r>
              <a:rPr lang="en-US" sz="7000" b="1" i="0" u="none" strike="noStrike" cap="none">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1"/>
                  </a:ext>
                </a:extLst>
              </a:rPr>
              <a:t>State of Climate Action in Canada</a:t>
            </a:r>
            <a:endParaRPr sz="8000" b="1" i="0" u="none" strike="noStrike" cap="none">
              <a:solidFill>
                <a:schemeClr val="dk1"/>
              </a:solidFill>
              <a:latin typeface="Questrial"/>
              <a:ea typeface="Questrial"/>
              <a:cs typeface="Questrial"/>
              <a:sym typeface="Questrial"/>
            </a:endParaRPr>
          </a:p>
        </p:txBody>
      </p:sp>
      <p:sp>
        <p:nvSpPr>
          <p:cNvPr id="416" name="Google Shape;416;g377d771ba46_0_82"/>
          <p:cNvSpPr txBox="1"/>
          <p:nvPr/>
        </p:nvSpPr>
        <p:spPr>
          <a:xfrm>
            <a:off x="1698924" y="1634325"/>
            <a:ext cx="15677100" cy="615600"/>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Clr>
                <a:schemeClr val="dk1"/>
              </a:buClr>
              <a:buSzPts val="3999"/>
              <a:buFont typeface="Arial"/>
              <a:buNone/>
            </a:pPr>
            <a:r>
              <a:rPr lang="en-US" sz="4000" b="0" i="0" u="none" strike="noStrike" cap="none">
                <a:solidFill>
                  <a:schemeClr val="accent1"/>
                </a:solidFill>
                <a:latin typeface="Montserrat"/>
                <a:ea typeface="Montserrat"/>
                <a:cs typeface="Montserrat"/>
                <a:sym typeface="Montserrat"/>
              </a:rPr>
              <a:t>Systematic Literature Review of Mining-Based Publications</a:t>
            </a:r>
            <a:endParaRPr sz="4000" b="0" i="0" u="none" strike="noStrike" cap="none">
              <a:solidFill>
                <a:schemeClr val="accent1"/>
              </a:solidFill>
              <a:latin typeface="Montserrat"/>
              <a:ea typeface="Montserrat"/>
              <a:cs typeface="Montserrat"/>
              <a:sym typeface="Montserrat"/>
            </a:endParaRPr>
          </a:p>
        </p:txBody>
      </p:sp>
      <p:grpSp>
        <p:nvGrpSpPr>
          <p:cNvPr id="417" name="Google Shape;417;g377d771ba46_0_82"/>
          <p:cNvGrpSpPr/>
          <p:nvPr/>
        </p:nvGrpSpPr>
        <p:grpSpPr>
          <a:xfrm>
            <a:off x="-3275" y="2829376"/>
            <a:ext cx="18287502" cy="19675"/>
            <a:chOff x="-2765" y="2806255"/>
            <a:chExt cx="13694400" cy="5400"/>
          </a:xfrm>
        </p:grpSpPr>
        <p:cxnSp>
          <p:nvCxnSpPr>
            <p:cNvPr id="418" name="Google Shape;418;g377d771ba46_0_82"/>
            <p:cNvCxnSpPr/>
            <p:nvPr/>
          </p:nvCxnSpPr>
          <p:spPr>
            <a:xfrm rot="10800000" flipH="1">
              <a:off x="-2765" y="2810755"/>
              <a:ext cx="2282400" cy="900"/>
            </a:xfrm>
            <a:prstGeom prst="straightConnector1">
              <a:avLst/>
            </a:prstGeom>
            <a:noFill/>
            <a:ln w="50800" cap="flat" cmpd="sng">
              <a:solidFill>
                <a:srgbClr val="153056"/>
              </a:solidFill>
              <a:prstDash val="solid"/>
              <a:round/>
              <a:headEnd type="none" w="sm" len="sm"/>
              <a:tailEnd type="none" w="sm" len="sm"/>
            </a:ln>
          </p:spPr>
        </p:cxnSp>
        <p:cxnSp>
          <p:nvCxnSpPr>
            <p:cNvPr id="419" name="Google Shape;419;g377d771ba46_0_82"/>
            <p:cNvCxnSpPr/>
            <p:nvPr/>
          </p:nvCxnSpPr>
          <p:spPr>
            <a:xfrm rot="10800000" flipH="1">
              <a:off x="2279635" y="2809855"/>
              <a:ext cx="2282400" cy="900"/>
            </a:xfrm>
            <a:prstGeom prst="straightConnector1">
              <a:avLst/>
            </a:prstGeom>
            <a:noFill/>
            <a:ln w="50800" cap="flat" cmpd="sng">
              <a:solidFill>
                <a:srgbClr val="1D3D72"/>
              </a:solidFill>
              <a:prstDash val="solid"/>
              <a:round/>
              <a:headEnd type="none" w="sm" len="sm"/>
              <a:tailEnd type="none" w="sm" len="sm"/>
            </a:ln>
          </p:spPr>
        </p:cxnSp>
        <p:cxnSp>
          <p:nvCxnSpPr>
            <p:cNvPr id="420" name="Google Shape;420;g377d771ba46_0_82"/>
            <p:cNvCxnSpPr/>
            <p:nvPr/>
          </p:nvCxnSpPr>
          <p:spPr>
            <a:xfrm rot="10800000" flipH="1">
              <a:off x="4562035" y="2808955"/>
              <a:ext cx="2282400" cy="900"/>
            </a:xfrm>
            <a:prstGeom prst="straightConnector1">
              <a:avLst/>
            </a:prstGeom>
            <a:noFill/>
            <a:ln w="50800" cap="flat" cmpd="sng">
              <a:solidFill>
                <a:srgbClr val="124B8E"/>
              </a:solidFill>
              <a:prstDash val="solid"/>
              <a:round/>
              <a:headEnd type="none" w="sm" len="sm"/>
              <a:tailEnd type="none" w="sm" len="sm"/>
            </a:ln>
          </p:spPr>
        </p:cxnSp>
        <p:cxnSp>
          <p:nvCxnSpPr>
            <p:cNvPr id="421" name="Google Shape;421;g377d771ba46_0_82"/>
            <p:cNvCxnSpPr/>
            <p:nvPr/>
          </p:nvCxnSpPr>
          <p:spPr>
            <a:xfrm rot="10800000" flipH="1">
              <a:off x="6844435" y="2808055"/>
              <a:ext cx="2282400" cy="900"/>
            </a:xfrm>
            <a:prstGeom prst="straightConnector1">
              <a:avLst/>
            </a:prstGeom>
            <a:noFill/>
            <a:ln w="50800" cap="flat" cmpd="sng">
              <a:solidFill>
                <a:srgbClr val="2E65B0"/>
              </a:solidFill>
              <a:prstDash val="solid"/>
              <a:round/>
              <a:headEnd type="none" w="sm" len="sm"/>
              <a:tailEnd type="none" w="sm" len="sm"/>
            </a:ln>
          </p:spPr>
        </p:cxnSp>
        <p:cxnSp>
          <p:nvCxnSpPr>
            <p:cNvPr id="422" name="Google Shape;422;g377d771ba46_0_82"/>
            <p:cNvCxnSpPr/>
            <p:nvPr/>
          </p:nvCxnSpPr>
          <p:spPr>
            <a:xfrm rot="10800000" flipH="1">
              <a:off x="9126835" y="2807155"/>
              <a:ext cx="2282400" cy="900"/>
            </a:xfrm>
            <a:prstGeom prst="straightConnector1">
              <a:avLst/>
            </a:prstGeom>
            <a:noFill/>
            <a:ln w="50800" cap="flat" cmpd="sng">
              <a:solidFill>
                <a:srgbClr val="F05B71"/>
              </a:solidFill>
              <a:prstDash val="solid"/>
              <a:round/>
              <a:headEnd type="none" w="sm" len="sm"/>
              <a:tailEnd type="none" w="sm" len="sm"/>
            </a:ln>
          </p:spPr>
        </p:cxnSp>
        <p:cxnSp>
          <p:nvCxnSpPr>
            <p:cNvPr id="423" name="Google Shape;423;g377d771ba46_0_82"/>
            <p:cNvCxnSpPr/>
            <p:nvPr/>
          </p:nvCxnSpPr>
          <p:spPr>
            <a:xfrm rot="10800000" flipH="1">
              <a:off x="11409235" y="2806255"/>
              <a:ext cx="2282400" cy="900"/>
            </a:xfrm>
            <a:prstGeom prst="straightConnector1">
              <a:avLst/>
            </a:prstGeom>
            <a:noFill/>
            <a:ln w="50800" cap="flat" cmpd="sng">
              <a:solidFill>
                <a:srgbClr val="FDC482"/>
              </a:solidFill>
              <a:prstDash val="solid"/>
              <a:round/>
              <a:headEnd type="none" w="sm" len="sm"/>
              <a:tailEnd type="none" w="sm" len="sm"/>
            </a:ln>
          </p:spPr>
        </p:cxnSp>
      </p:grpSp>
      <p:sp>
        <p:nvSpPr>
          <p:cNvPr id="424" name="Google Shape;424;g377d771ba46_0_82"/>
          <p:cNvSpPr txBox="1"/>
          <p:nvPr/>
        </p:nvSpPr>
        <p:spPr>
          <a:xfrm>
            <a:off x="1698925" y="3697725"/>
            <a:ext cx="7036800" cy="233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2000" b="1" i="0" u="none" strike="noStrike" cap="none">
                <a:solidFill>
                  <a:schemeClr val="dk1"/>
                </a:solidFill>
                <a:latin typeface="Montserrat"/>
                <a:ea typeface="Montserrat"/>
                <a:cs typeface="Montserrat"/>
                <a:sym typeface="Montserrat"/>
              </a:rPr>
              <a:t>Systematic review of 150+ publications</a:t>
            </a:r>
            <a:endParaRPr sz="2000" b="1" i="0" u="none" strike="noStrike" cap="none">
              <a:solidFill>
                <a:schemeClr val="dk1"/>
              </a:solidFill>
              <a:latin typeface="Montserrat"/>
              <a:ea typeface="Montserrat"/>
              <a:cs typeface="Montserrat"/>
              <a:sym typeface="Montserrat"/>
            </a:endParaRPr>
          </a:p>
          <a:p>
            <a:pPr marL="457200" marR="0" lvl="0" indent="0" algn="l" rtl="0">
              <a:lnSpc>
                <a:spcPct val="100000"/>
              </a:lnSpc>
              <a:spcBef>
                <a:spcPts val="0"/>
              </a:spcBef>
              <a:spcAft>
                <a:spcPts val="0"/>
              </a:spcAft>
              <a:buClr>
                <a:srgbClr val="000000"/>
              </a:buClr>
              <a:buSzPts val="2800"/>
              <a:buFont typeface="Arial"/>
              <a:buNone/>
            </a:pPr>
            <a:endParaRPr sz="2000" b="0" i="0" u="none" strike="noStrike" cap="none">
              <a:solidFill>
                <a:schemeClr val="dk1"/>
              </a:solidFill>
              <a:latin typeface="Montserrat"/>
              <a:ea typeface="Montserrat"/>
              <a:cs typeface="Montserrat"/>
              <a:sym typeface="Montserrat"/>
            </a:endParaRPr>
          </a:p>
          <a:p>
            <a:pPr marL="457200" lvl="0" indent="-355600" algn="l" rtl="0">
              <a:spcBef>
                <a:spcPts val="0"/>
              </a:spcBef>
              <a:spcAft>
                <a:spcPts val="0"/>
              </a:spcAft>
              <a:buClr>
                <a:schemeClr val="dk1"/>
              </a:buClr>
              <a:buSzPts val="2000"/>
              <a:buFont typeface="Montserrat"/>
              <a:buChar char="●"/>
            </a:pPr>
            <a:r>
              <a:rPr lang="en-US" sz="2000">
                <a:solidFill>
                  <a:schemeClr val="dk1"/>
                </a:solidFill>
                <a:latin typeface="Montserrat"/>
                <a:ea typeface="Montserrat"/>
                <a:cs typeface="Montserrat"/>
                <a:sym typeface="Montserrat"/>
              </a:rPr>
              <a:t>Most climate change risk assessment frameworks / resources relevant to resource sector released and/or updated in the last 3-5 years.</a:t>
            </a:r>
            <a:endParaRPr sz="2000">
              <a:solidFill>
                <a:schemeClr val="dk1"/>
              </a:solidFill>
              <a:latin typeface="Montserrat"/>
              <a:ea typeface="Montserrat"/>
              <a:cs typeface="Montserrat"/>
              <a:sym typeface="Montserrat"/>
            </a:endParaRPr>
          </a:p>
          <a:p>
            <a:pPr marL="457200" lvl="0" indent="0" algn="l" rtl="0">
              <a:spcBef>
                <a:spcPts val="0"/>
              </a:spcBef>
              <a:spcAft>
                <a:spcPts val="0"/>
              </a:spcAft>
              <a:buNone/>
            </a:pPr>
            <a:endParaRPr sz="2000">
              <a:solidFill>
                <a:schemeClr val="dk1"/>
              </a:solidFill>
              <a:latin typeface="Montserrat"/>
              <a:ea typeface="Montserrat"/>
              <a:cs typeface="Montserrat"/>
              <a:sym typeface="Montserrat"/>
            </a:endParaRPr>
          </a:p>
          <a:p>
            <a:pPr marL="0" lvl="0" indent="0" algn="l" rtl="0">
              <a:spcBef>
                <a:spcPts val="0"/>
              </a:spcBef>
              <a:spcAft>
                <a:spcPts val="0"/>
              </a:spcAft>
              <a:buNone/>
            </a:pPr>
            <a:endParaRPr sz="2000">
              <a:solidFill>
                <a:schemeClr val="dk1"/>
              </a:solidFill>
              <a:latin typeface="Montserrat"/>
              <a:ea typeface="Montserrat"/>
              <a:cs typeface="Montserrat"/>
              <a:sym typeface="Montserrat"/>
            </a:endParaRPr>
          </a:p>
        </p:txBody>
      </p:sp>
      <p:sp>
        <p:nvSpPr>
          <p:cNvPr id="425" name="Google Shape;425;g377d771ba46_0_82"/>
          <p:cNvSpPr txBox="1"/>
          <p:nvPr/>
        </p:nvSpPr>
        <p:spPr>
          <a:xfrm>
            <a:off x="10161575" y="7667075"/>
            <a:ext cx="67506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a:solidFill>
                  <a:schemeClr val="accent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2"/>
                  </a:ext>
                </a:extLst>
              </a:rPr>
              <a:t>The sector could benefit from clear guidance and user-friendly tools and resources to effectively incorporate a long-term climate lens into closure &amp; perpetual care planning.</a:t>
            </a:r>
            <a:endParaRPr sz="2000"/>
          </a:p>
        </p:txBody>
      </p:sp>
      <p:pic>
        <p:nvPicPr>
          <p:cNvPr id="426" name="Google Shape;426;g377d771ba46_0_82"/>
          <p:cNvPicPr preferRelativeResize="0"/>
          <p:nvPr/>
        </p:nvPicPr>
        <p:blipFill rotWithShape="1">
          <a:blip r:embed="rId3">
            <a:alphaModFix/>
          </a:blip>
          <a:srcRect/>
          <a:stretch/>
        </p:blipFill>
        <p:spPr>
          <a:xfrm>
            <a:off x="10340400" y="6249780"/>
            <a:ext cx="3993199" cy="774044"/>
          </a:xfrm>
          <a:prstGeom prst="rect">
            <a:avLst/>
          </a:prstGeom>
          <a:noFill/>
          <a:ln>
            <a:noFill/>
          </a:ln>
        </p:spPr>
      </p:pic>
      <p:pic>
        <p:nvPicPr>
          <p:cNvPr id="427" name="Google Shape;427;g377d771ba46_0_82"/>
          <p:cNvPicPr preferRelativeResize="0"/>
          <p:nvPr/>
        </p:nvPicPr>
        <p:blipFill rotWithShape="1">
          <a:blip r:embed="rId4">
            <a:alphaModFix/>
          </a:blip>
          <a:srcRect/>
          <a:stretch/>
        </p:blipFill>
        <p:spPr>
          <a:xfrm>
            <a:off x="10404607" y="3697725"/>
            <a:ext cx="2994189" cy="2247289"/>
          </a:xfrm>
          <a:prstGeom prst="rect">
            <a:avLst/>
          </a:prstGeom>
          <a:noFill/>
          <a:ln>
            <a:noFill/>
          </a:ln>
        </p:spPr>
      </p:pic>
      <p:pic>
        <p:nvPicPr>
          <p:cNvPr id="428" name="Google Shape;428;g377d771ba46_0_82"/>
          <p:cNvPicPr preferRelativeResize="0"/>
          <p:nvPr/>
        </p:nvPicPr>
        <p:blipFill rotWithShape="1">
          <a:blip r:embed="rId5">
            <a:alphaModFix/>
          </a:blip>
          <a:srcRect/>
          <a:stretch/>
        </p:blipFill>
        <p:spPr>
          <a:xfrm>
            <a:off x="14811823" y="3953127"/>
            <a:ext cx="1504404" cy="1299048"/>
          </a:xfrm>
          <a:prstGeom prst="rect">
            <a:avLst/>
          </a:prstGeom>
          <a:noFill/>
          <a:ln>
            <a:noFill/>
          </a:ln>
        </p:spPr>
      </p:pic>
      <p:sp>
        <p:nvSpPr>
          <p:cNvPr id="429" name="Google Shape;429;g377d771ba46_0_82"/>
          <p:cNvSpPr/>
          <p:nvPr/>
        </p:nvSpPr>
        <p:spPr>
          <a:xfrm>
            <a:off x="9674300" y="7480000"/>
            <a:ext cx="7610700" cy="1735500"/>
          </a:xfrm>
          <a:prstGeom prst="roundRect">
            <a:avLst>
              <a:gd name="adj" fmla="val 5473"/>
            </a:avLst>
          </a:prstGeom>
          <a:solidFill>
            <a:srgbClr val="0E437E">
              <a:alpha val="19220"/>
            </a:srgbClr>
          </a:solidFill>
          <a:ln>
            <a:noFill/>
          </a:ln>
        </p:spPr>
        <p:txBody>
          <a:bodyPr spcFirstLastPara="1" wrap="square" lIns="91425" tIns="91425" rIns="91425" bIns="91425" anchor="ctr" anchorCtr="0">
            <a:noAutofit/>
          </a:bodyPr>
          <a:lstStyle/>
          <a:p>
            <a:pPr marL="60960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92C341"/>
              </a:solidFill>
              <a:latin typeface="Montserrat"/>
              <a:ea typeface="Montserrat"/>
              <a:cs typeface="Montserrat"/>
              <a:sym typeface="Montserrat"/>
            </a:endParaRPr>
          </a:p>
        </p:txBody>
      </p:sp>
      <p:pic>
        <p:nvPicPr>
          <p:cNvPr id="430" name="Google Shape;430;g377d771ba46_0_82" title="the-mining-association-logo-2.png"/>
          <p:cNvPicPr preferRelativeResize="0"/>
          <p:nvPr/>
        </p:nvPicPr>
        <p:blipFill>
          <a:blip r:embed="rId6">
            <a:alphaModFix/>
          </a:blip>
          <a:stretch>
            <a:fillRect/>
          </a:stretch>
        </p:blipFill>
        <p:spPr>
          <a:xfrm>
            <a:off x="14237600" y="6056443"/>
            <a:ext cx="2505075" cy="92409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4"/>
        <p:cNvGrpSpPr/>
        <p:nvPr/>
      </p:nvGrpSpPr>
      <p:grpSpPr>
        <a:xfrm>
          <a:off x="0" y="0"/>
          <a:ext cx="0" cy="0"/>
          <a:chOff x="0" y="0"/>
          <a:chExt cx="0" cy="0"/>
        </a:xfrm>
      </p:grpSpPr>
      <p:cxnSp>
        <p:nvCxnSpPr>
          <p:cNvPr id="435" name="Google Shape;435;g381ca1501ed_0_498"/>
          <p:cNvCxnSpPr/>
          <p:nvPr/>
        </p:nvCxnSpPr>
        <p:spPr>
          <a:xfrm>
            <a:off x="1133475" y="647700"/>
            <a:ext cx="0" cy="1675500"/>
          </a:xfrm>
          <a:prstGeom prst="straightConnector1">
            <a:avLst/>
          </a:prstGeom>
          <a:noFill/>
          <a:ln w="209550" cap="flat" cmpd="sng">
            <a:solidFill>
              <a:schemeClr val="accent1"/>
            </a:solidFill>
            <a:prstDash val="solid"/>
            <a:round/>
            <a:headEnd type="none" w="sm" len="sm"/>
            <a:tailEnd type="none" w="sm" len="sm"/>
          </a:ln>
        </p:spPr>
      </p:cxnSp>
      <p:sp>
        <p:nvSpPr>
          <p:cNvPr id="436" name="Google Shape;436;g381ca1501ed_0_498"/>
          <p:cNvSpPr txBox="1"/>
          <p:nvPr/>
        </p:nvSpPr>
        <p:spPr>
          <a:xfrm>
            <a:off x="1698925" y="647700"/>
            <a:ext cx="16048800" cy="1077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chemeClr val="dk1"/>
              </a:buClr>
              <a:buSzPts val="8000"/>
              <a:buFont typeface="Arial"/>
              <a:buNone/>
            </a:pPr>
            <a:r>
              <a:rPr lang="en-US" sz="7000" b="1" i="0" u="none" strike="noStrike" cap="none">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3"/>
                  </a:ext>
                </a:extLst>
              </a:rPr>
              <a:t>State of Climate Action in Canada</a:t>
            </a:r>
            <a:endParaRPr sz="8000" b="1" i="0" u="none" strike="noStrike" cap="none">
              <a:solidFill>
                <a:schemeClr val="dk1"/>
              </a:solidFill>
              <a:latin typeface="Questrial"/>
              <a:ea typeface="Questrial"/>
              <a:cs typeface="Questrial"/>
              <a:sym typeface="Questrial"/>
            </a:endParaRPr>
          </a:p>
        </p:txBody>
      </p:sp>
      <p:sp>
        <p:nvSpPr>
          <p:cNvPr id="437" name="Google Shape;437;g381ca1501ed_0_498"/>
          <p:cNvSpPr txBox="1"/>
          <p:nvPr/>
        </p:nvSpPr>
        <p:spPr>
          <a:xfrm>
            <a:off x="1698924" y="1634325"/>
            <a:ext cx="15677100" cy="615600"/>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Clr>
                <a:schemeClr val="dk1"/>
              </a:buClr>
              <a:buSzPts val="3999"/>
              <a:buFont typeface="Arial"/>
              <a:buNone/>
            </a:pPr>
            <a:r>
              <a:rPr lang="en-US" sz="4000" b="0" i="0" u="none" strike="noStrike" cap="none">
                <a:solidFill>
                  <a:schemeClr val="accent1"/>
                </a:solidFill>
                <a:latin typeface="Montserrat"/>
                <a:ea typeface="Montserrat"/>
                <a:cs typeface="Montserrat"/>
                <a:sym typeface="Montserrat"/>
              </a:rPr>
              <a:t>Systematic Literature Review of Mining-Based Publications</a:t>
            </a:r>
            <a:endParaRPr sz="4000" b="0" i="0" u="none" strike="noStrike" cap="none">
              <a:solidFill>
                <a:schemeClr val="accent1"/>
              </a:solidFill>
              <a:latin typeface="Montserrat"/>
              <a:ea typeface="Montserrat"/>
              <a:cs typeface="Montserrat"/>
              <a:sym typeface="Montserrat"/>
            </a:endParaRPr>
          </a:p>
        </p:txBody>
      </p:sp>
      <p:grpSp>
        <p:nvGrpSpPr>
          <p:cNvPr id="438" name="Google Shape;438;g381ca1501ed_0_498"/>
          <p:cNvGrpSpPr/>
          <p:nvPr/>
        </p:nvGrpSpPr>
        <p:grpSpPr>
          <a:xfrm>
            <a:off x="-3275" y="2829376"/>
            <a:ext cx="18287502" cy="19675"/>
            <a:chOff x="-2765" y="2806255"/>
            <a:chExt cx="13694400" cy="5400"/>
          </a:xfrm>
        </p:grpSpPr>
        <p:cxnSp>
          <p:nvCxnSpPr>
            <p:cNvPr id="439" name="Google Shape;439;g381ca1501ed_0_498"/>
            <p:cNvCxnSpPr/>
            <p:nvPr/>
          </p:nvCxnSpPr>
          <p:spPr>
            <a:xfrm rot="10800000" flipH="1">
              <a:off x="-2765" y="2810755"/>
              <a:ext cx="2282400" cy="900"/>
            </a:xfrm>
            <a:prstGeom prst="straightConnector1">
              <a:avLst/>
            </a:prstGeom>
            <a:noFill/>
            <a:ln w="50800" cap="flat" cmpd="sng">
              <a:solidFill>
                <a:srgbClr val="153056"/>
              </a:solidFill>
              <a:prstDash val="solid"/>
              <a:round/>
              <a:headEnd type="none" w="sm" len="sm"/>
              <a:tailEnd type="none" w="sm" len="sm"/>
            </a:ln>
          </p:spPr>
        </p:cxnSp>
        <p:cxnSp>
          <p:nvCxnSpPr>
            <p:cNvPr id="440" name="Google Shape;440;g381ca1501ed_0_498"/>
            <p:cNvCxnSpPr/>
            <p:nvPr/>
          </p:nvCxnSpPr>
          <p:spPr>
            <a:xfrm rot="10800000" flipH="1">
              <a:off x="2279635" y="2809855"/>
              <a:ext cx="2282400" cy="900"/>
            </a:xfrm>
            <a:prstGeom prst="straightConnector1">
              <a:avLst/>
            </a:prstGeom>
            <a:noFill/>
            <a:ln w="50800" cap="flat" cmpd="sng">
              <a:solidFill>
                <a:srgbClr val="1D3D72"/>
              </a:solidFill>
              <a:prstDash val="solid"/>
              <a:round/>
              <a:headEnd type="none" w="sm" len="sm"/>
              <a:tailEnd type="none" w="sm" len="sm"/>
            </a:ln>
          </p:spPr>
        </p:cxnSp>
        <p:cxnSp>
          <p:nvCxnSpPr>
            <p:cNvPr id="441" name="Google Shape;441;g381ca1501ed_0_498"/>
            <p:cNvCxnSpPr/>
            <p:nvPr/>
          </p:nvCxnSpPr>
          <p:spPr>
            <a:xfrm rot="10800000" flipH="1">
              <a:off x="4562035" y="2808955"/>
              <a:ext cx="2282400" cy="900"/>
            </a:xfrm>
            <a:prstGeom prst="straightConnector1">
              <a:avLst/>
            </a:prstGeom>
            <a:noFill/>
            <a:ln w="50800" cap="flat" cmpd="sng">
              <a:solidFill>
                <a:srgbClr val="124B8E"/>
              </a:solidFill>
              <a:prstDash val="solid"/>
              <a:round/>
              <a:headEnd type="none" w="sm" len="sm"/>
              <a:tailEnd type="none" w="sm" len="sm"/>
            </a:ln>
          </p:spPr>
        </p:cxnSp>
        <p:cxnSp>
          <p:nvCxnSpPr>
            <p:cNvPr id="442" name="Google Shape;442;g381ca1501ed_0_498"/>
            <p:cNvCxnSpPr/>
            <p:nvPr/>
          </p:nvCxnSpPr>
          <p:spPr>
            <a:xfrm rot="10800000" flipH="1">
              <a:off x="6844435" y="2808055"/>
              <a:ext cx="2282400" cy="900"/>
            </a:xfrm>
            <a:prstGeom prst="straightConnector1">
              <a:avLst/>
            </a:prstGeom>
            <a:noFill/>
            <a:ln w="50800" cap="flat" cmpd="sng">
              <a:solidFill>
                <a:srgbClr val="2E65B0"/>
              </a:solidFill>
              <a:prstDash val="solid"/>
              <a:round/>
              <a:headEnd type="none" w="sm" len="sm"/>
              <a:tailEnd type="none" w="sm" len="sm"/>
            </a:ln>
          </p:spPr>
        </p:cxnSp>
        <p:cxnSp>
          <p:nvCxnSpPr>
            <p:cNvPr id="443" name="Google Shape;443;g381ca1501ed_0_498"/>
            <p:cNvCxnSpPr/>
            <p:nvPr/>
          </p:nvCxnSpPr>
          <p:spPr>
            <a:xfrm rot="10800000" flipH="1">
              <a:off x="9126835" y="2807155"/>
              <a:ext cx="2282400" cy="900"/>
            </a:xfrm>
            <a:prstGeom prst="straightConnector1">
              <a:avLst/>
            </a:prstGeom>
            <a:noFill/>
            <a:ln w="50800" cap="flat" cmpd="sng">
              <a:solidFill>
                <a:srgbClr val="F05B71"/>
              </a:solidFill>
              <a:prstDash val="solid"/>
              <a:round/>
              <a:headEnd type="none" w="sm" len="sm"/>
              <a:tailEnd type="none" w="sm" len="sm"/>
            </a:ln>
          </p:spPr>
        </p:cxnSp>
        <p:cxnSp>
          <p:nvCxnSpPr>
            <p:cNvPr id="444" name="Google Shape;444;g381ca1501ed_0_498"/>
            <p:cNvCxnSpPr/>
            <p:nvPr/>
          </p:nvCxnSpPr>
          <p:spPr>
            <a:xfrm rot="10800000" flipH="1">
              <a:off x="11409235" y="2806255"/>
              <a:ext cx="2282400" cy="900"/>
            </a:xfrm>
            <a:prstGeom prst="straightConnector1">
              <a:avLst/>
            </a:prstGeom>
            <a:noFill/>
            <a:ln w="50800" cap="flat" cmpd="sng">
              <a:solidFill>
                <a:srgbClr val="FDC482"/>
              </a:solidFill>
              <a:prstDash val="solid"/>
              <a:round/>
              <a:headEnd type="none" w="sm" len="sm"/>
              <a:tailEnd type="none" w="sm" len="sm"/>
            </a:ln>
          </p:spPr>
        </p:cxnSp>
      </p:grpSp>
      <p:sp>
        <p:nvSpPr>
          <p:cNvPr id="445" name="Google Shape;445;g381ca1501ed_0_498"/>
          <p:cNvSpPr txBox="1"/>
          <p:nvPr/>
        </p:nvSpPr>
        <p:spPr>
          <a:xfrm>
            <a:off x="1698925" y="3697725"/>
            <a:ext cx="7036800" cy="326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2000" b="1" i="0" u="none" strike="noStrike" cap="none">
                <a:solidFill>
                  <a:schemeClr val="dk1"/>
                </a:solidFill>
                <a:latin typeface="Montserrat"/>
                <a:ea typeface="Montserrat"/>
                <a:cs typeface="Montserrat"/>
                <a:sym typeface="Montserrat"/>
              </a:rPr>
              <a:t>Systematic review of 150+ publications</a:t>
            </a:r>
            <a:endParaRPr sz="2000" b="1" i="0" u="none" strike="noStrike" cap="none">
              <a:solidFill>
                <a:schemeClr val="dk1"/>
              </a:solidFill>
              <a:latin typeface="Montserrat"/>
              <a:ea typeface="Montserrat"/>
              <a:cs typeface="Montserrat"/>
              <a:sym typeface="Montserrat"/>
            </a:endParaRPr>
          </a:p>
          <a:p>
            <a:pPr marL="457200" marR="0" lvl="0" indent="0" algn="l" rtl="0">
              <a:lnSpc>
                <a:spcPct val="100000"/>
              </a:lnSpc>
              <a:spcBef>
                <a:spcPts val="0"/>
              </a:spcBef>
              <a:spcAft>
                <a:spcPts val="0"/>
              </a:spcAft>
              <a:buClr>
                <a:srgbClr val="000000"/>
              </a:buClr>
              <a:buSzPts val="2800"/>
              <a:buFont typeface="Arial"/>
              <a:buNone/>
            </a:pPr>
            <a:endParaRPr sz="2000" b="0" i="0" u="none" strike="noStrike" cap="none">
              <a:solidFill>
                <a:srgbClr val="888888"/>
              </a:solidFill>
              <a:latin typeface="Montserrat"/>
              <a:ea typeface="Montserrat"/>
              <a:cs typeface="Montserrat"/>
              <a:sym typeface="Montserrat"/>
            </a:endParaRPr>
          </a:p>
          <a:p>
            <a:pPr marL="457200" lvl="0" indent="-355600" algn="l" rtl="0">
              <a:spcBef>
                <a:spcPts val="0"/>
              </a:spcBef>
              <a:spcAft>
                <a:spcPts val="0"/>
              </a:spcAft>
              <a:buClr>
                <a:srgbClr val="888888"/>
              </a:buClr>
              <a:buSzPts val="2000"/>
              <a:buFont typeface="Montserrat"/>
              <a:buChar char="●"/>
            </a:pPr>
            <a:r>
              <a:rPr lang="en-US" sz="2000">
                <a:solidFill>
                  <a:srgbClr val="888888"/>
                </a:solidFill>
                <a:latin typeface="Montserrat"/>
                <a:ea typeface="Montserrat"/>
                <a:cs typeface="Montserrat"/>
                <a:sym typeface="Montserrat"/>
              </a:rPr>
              <a:t>Most climate change risk assessment frameworks / resources relevant to resource sector released and/or updated in the last 3-5 years.</a:t>
            </a:r>
            <a:endParaRPr sz="2000">
              <a:solidFill>
                <a:srgbClr val="888888"/>
              </a:solidFill>
              <a:latin typeface="Montserrat"/>
              <a:ea typeface="Montserrat"/>
              <a:cs typeface="Montserrat"/>
              <a:sym typeface="Montserrat"/>
            </a:endParaRPr>
          </a:p>
          <a:p>
            <a:pPr marL="457200" lvl="0" indent="0" algn="l" rtl="0">
              <a:spcBef>
                <a:spcPts val="0"/>
              </a:spcBef>
              <a:spcAft>
                <a:spcPts val="0"/>
              </a:spcAft>
              <a:buNone/>
            </a:pPr>
            <a:endParaRPr sz="2000">
              <a:solidFill>
                <a:schemeClr val="dk1"/>
              </a:solidFill>
              <a:latin typeface="Montserrat"/>
              <a:ea typeface="Montserrat"/>
              <a:cs typeface="Montserrat"/>
              <a:sym typeface="Montserrat"/>
            </a:endParaRPr>
          </a:p>
          <a:p>
            <a:pPr marL="457200" lvl="0" indent="-355600" algn="l" rtl="0">
              <a:spcBef>
                <a:spcPts val="0"/>
              </a:spcBef>
              <a:spcAft>
                <a:spcPts val="0"/>
              </a:spcAft>
              <a:buClr>
                <a:schemeClr val="dk1"/>
              </a:buClr>
              <a:buSzPts val="2000"/>
              <a:buFont typeface="Montserrat"/>
              <a:buChar char="●"/>
            </a:pPr>
            <a:r>
              <a:rPr lang="en-US" sz="2000">
                <a:solidFill>
                  <a:schemeClr val="dk1"/>
                </a:solidFill>
                <a:latin typeface="Montserrat"/>
                <a:ea typeface="Montserrat"/>
                <a:cs typeface="Montserrat"/>
                <a:sym typeface="Montserrat"/>
              </a:rPr>
              <a:t>Few of these frameworks are relevant or tailored to the mining sector. </a:t>
            </a:r>
            <a:endParaRPr sz="2000">
              <a:solidFill>
                <a:schemeClr val="dk1"/>
              </a:solidFill>
              <a:latin typeface="Montserrat"/>
              <a:ea typeface="Montserrat"/>
              <a:cs typeface="Montserrat"/>
              <a:sym typeface="Montserrat"/>
            </a:endParaRPr>
          </a:p>
          <a:p>
            <a:pPr marL="457200" lvl="0" indent="0" algn="l" rtl="0">
              <a:spcBef>
                <a:spcPts val="0"/>
              </a:spcBef>
              <a:spcAft>
                <a:spcPts val="0"/>
              </a:spcAft>
              <a:buNone/>
            </a:pPr>
            <a:endParaRPr sz="2000">
              <a:solidFill>
                <a:schemeClr val="dk1"/>
              </a:solidFill>
              <a:latin typeface="Montserrat"/>
              <a:ea typeface="Montserrat"/>
              <a:cs typeface="Montserrat"/>
              <a:sym typeface="Montserrat"/>
            </a:endParaRPr>
          </a:p>
          <a:p>
            <a:pPr marL="457200" lvl="0" indent="0" algn="l" rtl="0">
              <a:spcBef>
                <a:spcPts val="0"/>
              </a:spcBef>
              <a:spcAft>
                <a:spcPts val="0"/>
              </a:spcAft>
              <a:buNone/>
            </a:pPr>
            <a:endParaRPr sz="2000">
              <a:solidFill>
                <a:schemeClr val="dk1"/>
              </a:solidFill>
              <a:latin typeface="Montserrat"/>
              <a:ea typeface="Montserrat"/>
              <a:cs typeface="Montserrat"/>
              <a:sym typeface="Montserrat"/>
            </a:endParaRPr>
          </a:p>
        </p:txBody>
      </p:sp>
      <p:sp>
        <p:nvSpPr>
          <p:cNvPr id="446" name="Google Shape;446;g381ca1501ed_0_498"/>
          <p:cNvSpPr txBox="1"/>
          <p:nvPr/>
        </p:nvSpPr>
        <p:spPr>
          <a:xfrm>
            <a:off x="10161575" y="7667075"/>
            <a:ext cx="67506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a:solidFill>
                  <a:schemeClr val="accent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4"/>
                  </a:ext>
                </a:extLst>
              </a:rPr>
              <a:t>The sector could benefit from clear guidance and user-friendly tools and resources to effectively incorporate a long-term climate lens into closure &amp; perpetual care planning.</a:t>
            </a:r>
            <a:endParaRPr sz="2000"/>
          </a:p>
        </p:txBody>
      </p:sp>
      <p:pic>
        <p:nvPicPr>
          <p:cNvPr id="447" name="Google Shape;447;g381ca1501ed_0_498"/>
          <p:cNvPicPr preferRelativeResize="0"/>
          <p:nvPr/>
        </p:nvPicPr>
        <p:blipFill rotWithShape="1">
          <a:blip r:embed="rId3">
            <a:alphaModFix/>
          </a:blip>
          <a:srcRect/>
          <a:stretch/>
        </p:blipFill>
        <p:spPr>
          <a:xfrm>
            <a:off x="10340400" y="6249780"/>
            <a:ext cx="3993199" cy="774044"/>
          </a:xfrm>
          <a:prstGeom prst="rect">
            <a:avLst/>
          </a:prstGeom>
          <a:noFill/>
          <a:ln>
            <a:noFill/>
          </a:ln>
        </p:spPr>
      </p:pic>
      <p:pic>
        <p:nvPicPr>
          <p:cNvPr id="448" name="Google Shape;448;g381ca1501ed_0_498"/>
          <p:cNvPicPr preferRelativeResize="0"/>
          <p:nvPr/>
        </p:nvPicPr>
        <p:blipFill rotWithShape="1">
          <a:blip r:embed="rId4">
            <a:alphaModFix/>
          </a:blip>
          <a:srcRect/>
          <a:stretch/>
        </p:blipFill>
        <p:spPr>
          <a:xfrm>
            <a:off x="10404607" y="3697725"/>
            <a:ext cx="2994189" cy="2247289"/>
          </a:xfrm>
          <a:prstGeom prst="rect">
            <a:avLst/>
          </a:prstGeom>
          <a:noFill/>
          <a:ln>
            <a:noFill/>
          </a:ln>
        </p:spPr>
      </p:pic>
      <p:pic>
        <p:nvPicPr>
          <p:cNvPr id="449" name="Google Shape;449;g381ca1501ed_0_498"/>
          <p:cNvPicPr preferRelativeResize="0"/>
          <p:nvPr/>
        </p:nvPicPr>
        <p:blipFill rotWithShape="1">
          <a:blip r:embed="rId5">
            <a:alphaModFix/>
          </a:blip>
          <a:srcRect/>
          <a:stretch/>
        </p:blipFill>
        <p:spPr>
          <a:xfrm>
            <a:off x="14811823" y="3953127"/>
            <a:ext cx="1504404" cy="1299048"/>
          </a:xfrm>
          <a:prstGeom prst="rect">
            <a:avLst/>
          </a:prstGeom>
          <a:noFill/>
          <a:ln>
            <a:noFill/>
          </a:ln>
        </p:spPr>
      </p:pic>
      <p:sp>
        <p:nvSpPr>
          <p:cNvPr id="450" name="Google Shape;450;g381ca1501ed_0_498"/>
          <p:cNvSpPr/>
          <p:nvPr/>
        </p:nvSpPr>
        <p:spPr>
          <a:xfrm>
            <a:off x="9674300" y="7480000"/>
            <a:ext cx="7610700" cy="1735500"/>
          </a:xfrm>
          <a:prstGeom prst="roundRect">
            <a:avLst>
              <a:gd name="adj" fmla="val 5473"/>
            </a:avLst>
          </a:prstGeom>
          <a:solidFill>
            <a:srgbClr val="0E437E">
              <a:alpha val="19220"/>
            </a:srgbClr>
          </a:solidFill>
          <a:ln>
            <a:noFill/>
          </a:ln>
        </p:spPr>
        <p:txBody>
          <a:bodyPr spcFirstLastPara="1" wrap="square" lIns="91425" tIns="91425" rIns="91425" bIns="91425" anchor="ctr" anchorCtr="0">
            <a:noAutofit/>
          </a:bodyPr>
          <a:lstStyle/>
          <a:p>
            <a:pPr marL="60960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92C341"/>
              </a:solidFill>
              <a:latin typeface="Montserrat"/>
              <a:ea typeface="Montserrat"/>
              <a:cs typeface="Montserrat"/>
              <a:sym typeface="Montserrat"/>
            </a:endParaRPr>
          </a:p>
        </p:txBody>
      </p:sp>
      <p:pic>
        <p:nvPicPr>
          <p:cNvPr id="451" name="Google Shape;451;g381ca1501ed_0_498" title="the-mining-association-logo-2.png"/>
          <p:cNvPicPr preferRelativeResize="0"/>
          <p:nvPr/>
        </p:nvPicPr>
        <p:blipFill>
          <a:blip r:embed="rId6">
            <a:alphaModFix/>
          </a:blip>
          <a:stretch>
            <a:fillRect/>
          </a:stretch>
        </p:blipFill>
        <p:spPr>
          <a:xfrm>
            <a:off x="14237600" y="6056443"/>
            <a:ext cx="2505075" cy="92409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5"/>
        <p:cNvGrpSpPr/>
        <p:nvPr/>
      </p:nvGrpSpPr>
      <p:grpSpPr>
        <a:xfrm>
          <a:off x="0" y="0"/>
          <a:ext cx="0" cy="0"/>
          <a:chOff x="0" y="0"/>
          <a:chExt cx="0" cy="0"/>
        </a:xfrm>
      </p:grpSpPr>
      <p:cxnSp>
        <p:nvCxnSpPr>
          <p:cNvPr id="456" name="Google Shape;456;g381ca1501ed_0_518"/>
          <p:cNvCxnSpPr/>
          <p:nvPr/>
        </p:nvCxnSpPr>
        <p:spPr>
          <a:xfrm>
            <a:off x="1133475" y="647700"/>
            <a:ext cx="0" cy="1675500"/>
          </a:xfrm>
          <a:prstGeom prst="straightConnector1">
            <a:avLst/>
          </a:prstGeom>
          <a:noFill/>
          <a:ln w="209550" cap="flat" cmpd="sng">
            <a:solidFill>
              <a:schemeClr val="accent1"/>
            </a:solidFill>
            <a:prstDash val="solid"/>
            <a:round/>
            <a:headEnd type="none" w="sm" len="sm"/>
            <a:tailEnd type="none" w="sm" len="sm"/>
          </a:ln>
        </p:spPr>
      </p:cxnSp>
      <p:sp>
        <p:nvSpPr>
          <p:cNvPr id="457" name="Google Shape;457;g381ca1501ed_0_518"/>
          <p:cNvSpPr txBox="1"/>
          <p:nvPr/>
        </p:nvSpPr>
        <p:spPr>
          <a:xfrm>
            <a:off x="1698925" y="647700"/>
            <a:ext cx="16048800" cy="1077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chemeClr val="dk1"/>
              </a:buClr>
              <a:buSzPts val="8000"/>
              <a:buFont typeface="Arial"/>
              <a:buNone/>
            </a:pPr>
            <a:r>
              <a:rPr lang="en-US" sz="7000" b="1" i="0" u="none" strike="noStrike" cap="none">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5"/>
                  </a:ext>
                </a:extLst>
              </a:rPr>
              <a:t>State of Climate Action in Canada</a:t>
            </a:r>
            <a:endParaRPr sz="8000" b="1" i="0" u="none" strike="noStrike" cap="none">
              <a:solidFill>
                <a:schemeClr val="dk1"/>
              </a:solidFill>
              <a:latin typeface="Questrial"/>
              <a:ea typeface="Questrial"/>
              <a:cs typeface="Questrial"/>
              <a:sym typeface="Questrial"/>
            </a:endParaRPr>
          </a:p>
        </p:txBody>
      </p:sp>
      <p:sp>
        <p:nvSpPr>
          <p:cNvPr id="458" name="Google Shape;458;g381ca1501ed_0_518"/>
          <p:cNvSpPr txBox="1"/>
          <p:nvPr/>
        </p:nvSpPr>
        <p:spPr>
          <a:xfrm>
            <a:off x="1698924" y="1634325"/>
            <a:ext cx="15677100" cy="615600"/>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Clr>
                <a:schemeClr val="dk1"/>
              </a:buClr>
              <a:buSzPts val="3999"/>
              <a:buFont typeface="Arial"/>
              <a:buNone/>
            </a:pPr>
            <a:r>
              <a:rPr lang="en-US" sz="4000" b="0" i="0" u="none" strike="noStrike" cap="none">
                <a:solidFill>
                  <a:schemeClr val="accent1"/>
                </a:solidFill>
                <a:latin typeface="Montserrat"/>
                <a:ea typeface="Montserrat"/>
                <a:cs typeface="Montserrat"/>
                <a:sym typeface="Montserrat"/>
              </a:rPr>
              <a:t>Systematic Literature Review of Mining-Based Publications</a:t>
            </a:r>
            <a:endParaRPr sz="4000" b="0" i="0" u="none" strike="noStrike" cap="none">
              <a:solidFill>
                <a:schemeClr val="accent1"/>
              </a:solidFill>
              <a:latin typeface="Montserrat"/>
              <a:ea typeface="Montserrat"/>
              <a:cs typeface="Montserrat"/>
              <a:sym typeface="Montserrat"/>
            </a:endParaRPr>
          </a:p>
        </p:txBody>
      </p:sp>
      <p:grpSp>
        <p:nvGrpSpPr>
          <p:cNvPr id="459" name="Google Shape;459;g381ca1501ed_0_518"/>
          <p:cNvGrpSpPr/>
          <p:nvPr/>
        </p:nvGrpSpPr>
        <p:grpSpPr>
          <a:xfrm>
            <a:off x="-3275" y="2829376"/>
            <a:ext cx="18287502" cy="19675"/>
            <a:chOff x="-2765" y="2806255"/>
            <a:chExt cx="13694400" cy="5400"/>
          </a:xfrm>
        </p:grpSpPr>
        <p:cxnSp>
          <p:nvCxnSpPr>
            <p:cNvPr id="460" name="Google Shape;460;g381ca1501ed_0_518"/>
            <p:cNvCxnSpPr/>
            <p:nvPr/>
          </p:nvCxnSpPr>
          <p:spPr>
            <a:xfrm rot="10800000" flipH="1">
              <a:off x="-2765" y="2810755"/>
              <a:ext cx="2282400" cy="900"/>
            </a:xfrm>
            <a:prstGeom prst="straightConnector1">
              <a:avLst/>
            </a:prstGeom>
            <a:noFill/>
            <a:ln w="50800" cap="flat" cmpd="sng">
              <a:solidFill>
                <a:srgbClr val="153056"/>
              </a:solidFill>
              <a:prstDash val="solid"/>
              <a:round/>
              <a:headEnd type="none" w="sm" len="sm"/>
              <a:tailEnd type="none" w="sm" len="sm"/>
            </a:ln>
          </p:spPr>
        </p:cxnSp>
        <p:cxnSp>
          <p:nvCxnSpPr>
            <p:cNvPr id="461" name="Google Shape;461;g381ca1501ed_0_518"/>
            <p:cNvCxnSpPr/>
            <p:nvPr/>
          </p:nvCxnSpPr>
          <p:spPr>
            <a:xfrm rot="10800000" flipH="1">
              <a:off x="2279635" y="2809855"/>
              <a:ext cx="2282400" cy="900"/>
            </a:xfrm>
            <a:prstGeom prst="straightConnector1">
              <a:avLst/>
            </a:prstGeom>
            <a:noFill/>
            <a:ln w="50800" cap="flat" cmpd="sng">
              <a:solidFill>
                <a:srgbClr val="1D3D72"/>
              </a:solidFill>
              <a:prstDash val="solid"/>
              <a:round/>
              <a:headEnd type="none" w="sm" len="sm"/>
              <a:tailEnd type="none" w="sm" len="sm"/>
            </a:ln>
          </p:spPr>
        </p:cxnSp>
        <p:cxnSp>
          <p:nvCxnSpPr>
            <p:cNvPr id="462" name="Google Shape;462;g381ca1501ed_0_518"/>
            <p:cNvCxnSpPr/>
            <p:nvPr/>
          </p:nvCxnSpPr>
          <p:spPr>
            <a:xfrm rot="10800000" flipH="1">
              <a:off x="4562035" y="2808955"/>
              <a:ext cx="2282400" cy="900"/>
            </a:xfrm>
            <a:prstGeom prst="straightConnector1">
              <a:avLst/>
            </a:prstGeom>
            <a:noFill/>
            <a:ln w="50800" cap="flat" cmpd="sng">
              <a:solidFill>
                <a:srgbClr val="124B8E"/>
              </a:solidFill>
              <a:prstDash val="solid"/>
              <a:round/>
              <a:headEnd type="none" w="sm" len="sm"/>
              <a:tailEnd type="none" w="sm" len="sm"/>
            </a:ln>
          </p:spPr>
        </p:cxnSp>
        <p:cxnSp>
          <p:nvCxnSpPr>
            <p:cNvPr id="463" name="Google Shape;463;g381ca1501ed_0_518"/>
            <p:cNvCxnSpPr/>
            <p:nvPr/>
          </p:nvCxnSpPr>
          <p:spPr>
            <a:xfrm rot="10800000" flipH="1">
              <a:off x="6844435" y="2808055"/>
              <a:ext cx="2282400" cy="900"/>
            </a:xfrm>
            <a:prstGeom prst="straightConnector1">
              <a:avLst/>
            </a:prstGeom>
            <a:noFill/>
            <a:ln w="50800" cap="flat" cmpd="sng">
              <a:solidFill>
                <a:srgbClr val="2E65B0"/>
              </a:solidFill>
              <a:prstDash val="solid"/>
              <a:round/>
              <a:headEnd type="none" w="sm" len="sm"/>
              <a:tailEnd type="none" w="sm" len="sm"/>
            </a:ln>
          </p:spPr>
        </p:cxnSp>
        <p:cxnSp>
          <p:nvCxnSpPr>
            <p:cNvPr id="464" name="Google Shape;464;g381ca1501ed_0_518"/>
            <p:cNvCxnSpPr/>
            <p:nvPr/>
          </p:nvCxnSpPr>
          <p:spPr>
            <a:xfrm rot="10800000" flipH="1">
              <a:off x="9126835" y="2807155"/>
              <a:ext cx="2282400" cy="900"/>
            </a:xfrm>
            <a:prstGeom prst="straightConnector1">
              <a:avLst/>
            </a:prstGeom>
            <a:noFill/>
            <a:ln w="50800" cap="flat" cmpd="sng">
              <a:solidFill>
                <a:srgbClr val="F05B71"/>
              </a:solidFill>
              <a:prstDash val="solid"/>
              <a:round/>
              <a:headEnd type="none" w="sm" len="sm"/>
              <a:tailEnd type="none" w="sm" len="sm"/>
            </a:ln>
          </p:spPr>
        </p:cxnSp>
        <p:cxnSp>
          <p:nvCxnSpPr>
            <p:cNvPr id="465" name="Google Shape;465;g381ca1501ed_0_518"/>
            <p:cNvCxnSpPr/>
            <p:nvPr/>
          </p:nvCxnSpPr>
          <p:spPr>
            <a:xfrm rot="10800000" flipH="1">
              <a:off x="11409235" y="2806255"/>
              <a:ext cx="2282400" cy="900"/>
            </a:xfrm>
            <a:prstGeom prst="straightConnector1">
              <a:avLst/>
            </a:prstGeom>
            <a:noFill/>
            <a:ln w="50800" cap="flat" cmpd="sng">
              <a:solidFill>
                <a:srgbClr val="FDC482"/>
              </a:solidFill>
              <a:prstDash val="solid"/>
              <a:round/>
              <a:headEnd type="none" w="sm" len="sm"/>
              <a:tailEnd type="none" w="sm" len="sm"/>
            </a:ln>
          </p:spPr>
        </p:cxnSp>
      </p:grpSp>
      <p:sp>
        <p:nvSpPr>
          <p:cNvPr id="466" name="Google Shape;466;g381ca1501ed_0_518"/>
          <p:cNvSpPr txBox="1"/>
          <p:nvPr/>
        </p:nvSpPr>
        <p:spPr>
          <a:xfrm>
            <a:off x="1698925" y="3697725"/>
            <a:ext cx="7036800" cy="4494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2000" b="1" i="0" u="none" strike="noStrike" cap="none">
                <a:solidFill>
                  <a:schemeClr val="dk1"/>
                </a:solidFill>
                <a:latin typeface="Montserrat"/>
                <a:ea typeface="Montserrat"/>
                <a:cs typeface="Montserrat"/>
                <a:sym typeface="Montserrat"/>
              </a:rPr>
              <a:t>Systematic review of 150+ publications</a:t>
            </a:r>
            <a:endParaRPr sz="2000" b="1" i="0" u="none" strike="noStrike" cap="none">
              <a:solidFill>
                <a:schemeClr val="dk1"/>
              </a:solidFill>
              <a:latin typeface="Montserrat"/>
              <a:ea typeface="Montserrat"/>
              <a:cs typeface="Montserrat"/>
              <a:sym typeface="Montserrat"/>
            </a:endParaRPr>
          </a:p>
          <a:p>
            <a:pPr marL="457200" marR="0" lvl="0" indent="0" algn="l" rtl="0">
              <a:lnSpc>
                <a:spcPct val="100000"/>
              </a:lnSpc>
              <a:spcBef>
                <a:spcPts val="0"/>
              </a:spcBef>
              <a:spcAft>
                <a:spcPts val="0"/>
              </a:spcAft>
              <a:buClr>
                <a:srgbClr val="000000"/>
              </a:buClr>
              <a:buSzPts val="2800"/>
              <a:buFont typeface="Arial"/>
              <a:buNone/>
            </a:pPr>
            <a:endParaRPr sz="2000" b="0" i="0" u="none" strike="noStrike" cap="none">
              <a:solidFill>
                <a:schemeClr val="dk1"/>
              </a:solidFill>
              <a:latin typeface="Montserrat"/>
              <a:ea typeface="Montserrat"/>
              <a:cs typeface="Montserrat"/>
              <a:sym typeface="Montserrat"/>
            </a:endParaRPr>
          </a:p>
          <a:p>
            <a:pPr marL="457200" lvl="0" indent="-355600" algn="l" rtl="0">
              <a:spcBef>
                <a:spcPts val="0"/>
              </a:spcBef>
              <a:spcAft>
                <a:spcPts val="0"/>
              </a:spcAft>
              <a:buClr>
                <a:srgbClr val="888888"/>
              </a:buClr>
              <a:buSzPts val="2000"/>
              <a:buFont typeface="Montserrat"/>
              <a:buChar char="●"/>
            </a:pPr>
            <a:r>
              <a:rPr lang="en-US" sz="2000">
                <a:solidFill>
                  <a:srgbClr val="888888"/>
                </a:solidFill>
                <a:latin typeface="Montserrat"/>
                <a:ea typeface="Montserrat"/>
                <a:cs typeface="Montserrat"/>
                <a:sym typeface="Montserrat"/>
              </a:rPr>
              <a:t>Most climate change risk assessment frameworks / resources relevant to resource sector released and/or updated in the last 3-5 years.</a:t>
            </a:r>
            <a:endParaRPr sz="2000">
              <a:solidFill>
                <a:srgbClr val="888888"/>
              </a:solidFill>
              <a:latin typeface="Montserrat"/>
              <a:ea typeface="Montserrat"/>
              <a:cs typeface="Montserrat"/>
              <a:sym typeface="Montserrat"/>
            </a:endParaRPr>
          </a:p>
          <a:p>
            <a:pPr marL="457200" lvl="0" indent="0" algn="l" rtl="0">
              <a:spcBef>
                <a:spcPts val="0"/>
              </a:spcBef>
              <a:spcAft>
                <a:spcPts val="0"/>
              </a:spcAft>
              <a:buNone/>
            </a:pPr>
            <a:endParaRPr sz="2000">
              <a:solidFill>
                <a:srgbClr val="888888"/>
              </a:solidFill>
              <a:latin typeface="Montserrat"/>
              <a:ea typeface="Montserrat"/>
              <a:cs typeface="Montserrat"/>
              <a:sym typeface="Montserrat"/>
            </a:endParaRPr>
          </a:p>
          <a:p>
            <a:pPr marL="457200" lvl="0" indent="-355600" algn="l" rtl="0">
              <a:spcBef>
                <a:spcPts val="0"/>
              </a:spcBef>
              <a:spcAft>
                <a:spcPts val="0"/>
              </a:spcAft>
              <a:buClr>
                <a:srgbClr val="888888"/>
              </a:buClr>
              <a:buSzPts val="2000"/>
              <a:buFont typeface="Montserrat"/>
              <a:buChar char="●"/>
            </a:pPr>
            <a:r>
              <a:rPr lang="en-US" sz="2000">
                <a:solidFill>
                  <a:srgbClr val="888888"/>
                </a:solidFill>
                <a:latin typeface="Montserrat"/>
                <a:ea typeface="Montserrat"/>
                <a:cs typeface="Montserrat"/>
                <a:sym typeface="Montserrat"/>
              </a:rPr>
              <a:t>Few of these frameworks are relevant or tailored to the mining sector. </a:t>
            </a:r>
            <a:endParaRPr sz="2000">
              <a:solidFill>
                <a:srgbClr val="888888"/>
              </a:solidFill>
              <a:latin typeface="Montserrat"/>
              <a:ea typeface="Montserrat"/>
              <a:cs typeface="Montserrat"/>
              <a:sym typeface="Montserrat"/>
            </a:endParaRPr>
          </a:p>
          <a:p>
            <a:pPr marL="457200" lvl="0" indent="0" algn="l" rtl="0">
              <a:spcBef>
                <a:spcPts val="0"/>
              </a:spcBef>
              <a:spcAft>
                <a:spcPts val="0"/>
              </a:spcAft>
              <a:buNone/>
            </a:pPr>
            <a:endParaRPr sz="2000">
              <a:solidFill>
                <a:schemeClr val="dk1"/>
              </a:solidFill>
              <a:latin typeface="Montserrat"/>
              <a:ea typeface="Montserrat"/>
              <a:cs typeface="Montserrat"/>
              <a:sym typeface="Montserrat"/>
            </a:endParaRPr>
          </a:p>
          <a:p>
            <a:pPr marL="457200" lvl="0" indent="-355600" algn="l" rtl="0">
              <a:spcBef>
                <a:spcPts val="0"/>
              </a:spcBef>
              <a:spcAft>
                <a:spcPts val="0"/>
              </a:spcAft>
              <a:buClr>
                <a:schemeClr val="dk1"/>
              </a:buClr>
              <a:buSzPts val="2000"/>
              <a:buFont typeface="Montserrat"/>
              <a:buChar char="●"/>
            </a:pPr>
            <a:r>
              <a:rPr lang="en-US" sz="2000">
                <a:solidFill>
                  <a:schemeClr val="dk1"/>
                </a:solidFill>
                <a:latin typeface="Montserrat"/>
                <a:ea typeface="Montserrat"/>
                <a:cs typeface="Montserrat"/>
                <a:sym typeface="Montserrat"/>
              </a:rPr>
              <a:t>Lack of comprehensive process in implementing a climate risk assessment in post closure mining activities. </a:t>
            </a:r>
            <a:endParaRPr sz="2000">
              <a:solidFill>
                <a:schemeClr val="dk1"/>
              </a:solidFill>
              <a:latin typeface="Montserrat"/>
              <a:ea typeface="Montserrat"/>
              <a:cs typeface="Montserrat"/>
              <a:sym typeface="Montserrat"/>
            </a:endParaRPr>
          </a:p>
          <a:p>
            <a:pPr marL="457200" lvl="0" indent="0" algn="l" rtl="0">
              <a:spcBef>
                <a:spcPts val="0"/>
              </a:spcBef>
              <a:spcAft>
                <a:spcPts val="0"/>
              </a:spcAft>
              <a:buNone/>
            </a:pPr>
            <a:endParaRPr sz="2000">
              <a:solidFill>
                <a:schemeClr val="dk1"/>
              </a:solidFill>
              <a:latin typeface="Montserrat"/>
              <a:ea typeface="Montserrat"/>
              <a:cs typeface="Montserrat"/>
              <a:sym typeface="Montserrat"/>
            </a:endParaRPr>
          </a:p>
          <a:p>
            <a:pPr marL="457200" lvl="0" indent="0" algn="l" rtl="0">
              <a:spcBef>
                <a:spcPts val="0"/>
              </a:spcBef>
              <a:spcAft>
                <a:spcPts val="0"/>
              </a:spcAft>
              <a:buNone/>
            </a:pPr>
            <a:endParaRPr sz="2000">
              <a:solidFill>
                <a:schemeClr val="dk1"/>
              </a:solidFill>
              <a:latin typeface="Montserrat"/>
              <a:ea typeface="Montserrat"/>
              <a:cs typeface="Montserrat"/>
              <a:sym typeface="Montserrat"/>
            </a:endParaRPr>
          </a:p>
        </p:txBody>
      </p:sp>
      <p:sp>
        <p:nvSpPr>
          <p:cNvPr id="467" name="Google Shape;467;g381ca1501ed_0_518"/>
          <p:cNvSpPr txBox="1"/>
          <p:nvPr/>
        </p:nvSpPr>
        <p:spPr>
          <a:xfrm>
            <a:off x="10161575" y="7667075"/>
            <a:ext cx="67506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a:solidFill>
                  <a:schemeClr val="accent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6"/>
                  </a:ext>
                </a:extLst>
              </a:rPr>
              <a:t>The sector could benefit from clear guidance and user-friendly tools and resources to effectively incorporate a long-term climate lens into closure &amp; perpetual care planning.</a:t>
            </a:r>
            <a:endParaRPr sz="2000"/>
          </a:p>
        </p:txBody>
      </p:sp>
      <p:pic>
        <p:nvPicPr>
          <p:cNvPr id="468" name="Google Shape;468;g381ca1501ed_0_518"/>
          <p:cNvPicPr preferRelativeResize="0"/>
          <p:nvPr/>
        </p:nvPicPr>
        <p:blipFill rotWithShape="1">
          <a:blip r:embed="rId3">
            <a:alphaModFix/>
          </a:blip>
          <a:srcRect/>
          <a:stretch/>
        </p:blipFill>
        <p:spPr>
          <a:xfrm>
            <a:off x="10340400" y="6249780"/>
            <a:ext cx="3993199" cy="774044"/>
          </a:xfrm>
          <a:prstGeom prst="rect">
            <a:avLst/>
          </a:prstGeom>
          <a:noFill/>
          <a:ln>
            <a:noFill/>
          </a:ln>
        </p:spPr>
      </p:pic>
      <p:pic>
        <p:nvPicPr>
          <p:cNvPr id="469" name="Google Shape;469;g381ca1501ed_0_518"/>
          <p:cNvPicPr preferRelativeResize="0"/>
          <p:nvPr/>
        </p:nvPicPr>
        <p:blipFill rotWithShape="1">
          <a:blip r:embed="rId4">
            <a:alphaModFix/>
          </a:blip>
          <a:srcRect/>
          <a:stretch/>
        </p:blipFill>
        <p:spPr>
          <a:xfrm>
            <a:off x="10404607" y="3697725"/>
            <a:ext cx="2994189" cy="2247289"/>
          </a:xfrm>
          <a:prstGeom prst="rect">
            <a:avLst/>
          </a:prstGeom>
          <a:noFill/>
          <a:ln>
            <a:noFill/>
          </a:ln>
        </p:spPr>
      </p:pic>
      <p:pic>
        <p:nvPicPr>
          <p:cNvPr id="470" name="Google Shape;470;g381ca1501ed_0_518"/>
          <p:cNvPicPr preferRelativeResize="0"/>
          <p:nvPr/>
        </p:nvPicPr>
        <p:blipFill rotWithShape="1">
          <a:blip r:embed="rId5">
            <a:alphaModFix/>
          </a:blip>
          <a:srcRect/>
          <a:stretch/>
        </p:blipFill>
        <p:spPr>
          <a:xfrm>
            <a:off x="14811823" y="3953127"/>
            <a:ext cx="1504404" cy="1299048"/>
          </a:xfrm>
          <a:prstGeom prst="rect">
            <a:avLst/>
          </a:prstGeom>
          <a:noFill/>
          <a:ln>
            <a:noFill/>
          </a:ln>
        </p:spPr>
      </p:pic>
      <p:sp>
        <p:nvSpPr>
          <p:cNvPr id="471" name="Google Shape;471;g381ca1501ed_0_518"/>
          <p:cNvSpPr/>
          <p:nvPr/>
        </p:nvSpPr>
        <p:spPr>
          <a:xfrm>
            <a:off x="9674300" y="7480000"/>
            <a:ext cx="7610700" cy="1735500"/>
          </a:xfrm>
          <a:prstGeom prst="roundRect">
            <a:avLst>
              <a:gd name="adj" fmla="val 5473"/>
            </a:avLst>
          </a:prstGeom>
          <a:solidFill>
            <a:srgbClr val="0E437E">
              <a:alpha val="19220"/>
            </a:srgbClr>
          </a:solidFill>
          <a:ln>
            <a:noFill/>
          </a:ln>
        </p:spPr>
        <p:txBody>
          <a:bodyPr spcFirstLastPara="1" wrap="square" lIns="91425" tIns="91425" rIns="91425" bIns="91425" anchor="ctr" anchorCtr="0">
            <a:noAutofit/>
          </a:bodyPr>
          <a:lstStyle/>
          <a:p>
            <a:pPr marL="60960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92C341"/>
              </a:solidFill>
              <a:latin typeface="Montserrat"/>
              <a:ea typeface="Montserrat"/>
              <a:cs typeface="Montserrat"/>
              <a:sym typeface="Montserrat"/>
            </a:endParaRPr>
          </a:p>
        </p:txBody>
      </p:sp>
      <p:pic>
        <p:nvPicPr>
          <p:cNvPr id="472" name="Google Shape;472;g381ca1501ed_0_518" title="the-mining-association-logo-2.png"/>
          <p:cNvPicPr preferRelativeResize="0"/>
          <p:nvPr/>
        </p:nvPicPr>
        <p:blipFill>
          <a:blip r:embed="rId6">
            <a:alphaModFix/>
          </a:blip>
          <a:stretch>
            <a:fillRect/>
          </a:stretch>
        </p:blipFill>
        <p:spPr>
          <a:xfrm>
            <a:off x="14237600" y="6056443"/>
            <a:ext cx="2505075" cy="92409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6"/>
        <p:cNvGrpSpPr/>
        <p:nvPr/>
      </p:nvGrpSpPr>
      <p:grpSpPr>
        <a:xfrm>
          <a:off x="0" y="0"/>
          <a:ext cx="0" cy="0"/>
          <a:chOff x="0" y="0"/>
          <a:chExt cx="0" cy="0"/>
        </a:xfrm>
      </p:grpSpPr>
      <p:cxnSp>
        <p:nvCxnSpPr>
          <p:cNvPr id="477" name="Google Shape;477;g381ca1501ed_0_538"/>
          <p:cNvCxnSpPr/>
          <p:nvPr/>
        </p:nvCxnSpPr>
        <p:spPr>
          <a:xfrm>
            <a:off x="1133475" y="647700"/>
            <a:ext cx="0" cy="1675500"/>
          </a:xfrm>
          <a:prstGeom prst="straightConnector1">
            <a:avLst/>
          </a:prstGeom>
          <a:noFill/>
          <a:ln w="209550" cap="flat" cmpd="sng">
            <a:solidFill>
              <a:schemeClr val="accent1"/>
            </a:solidFill>
            <a:prstDash val="solid"/>
            <a:round/>
            <a:headEnd type="none" w="sm" len="sm"/>
            <a:tailEnd type="none" w="sm" len="sm"/>
          </a:ln>
        </p:spPr>
      </p:cxnSp>
      <p:sp>
        <p:nvSpPr>
          <p:cNvPr id="478" name="Google Shape;478;g381ca1501ed_0_538"/>
          <p:cNvSpPr txBox="1"/>
          <p:nvPr/>
        </p:nvSpPr>
        <p:spPr>
          <a:xfrm>
            <a:off x="1698925" y="647700"/>
            <a:ext cx="16048800" cy="1077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chemeClr val="dk1"/>
              </a:buClr>
              <a:buSzPts val="8000"/>
              <a:buFont typeface="Arial"/>
              <a:buNone/>
            </a:pPr>
            <a:r>
              <a:rPr lang="en-US" sz="7000" b="1" i="0" u="none" strike="noStrike" cap="none">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7"/>
                  </a:ext>
                </a:extLst>
              </a:rPr>
              <a:t>State of Climate Action in Canada</a:t>
            </a:r>
            <a:endParaRPr sz="8000" b="1" i="0" u="none" strike="noStrike" cap="none">
              <a:solidFill>
                <a:schemeClr val="dk1"/>
              </a:solidFill>
              <a:latin typeface="Questrial"/>
              <a:ea typeface="Questrial"/>
              <a:cs typeface="Questrial"/>
              <a:sym typeface="Questrial"/>
            </a:endParaRPr>
          </a:p>
        </p:txBody>
      </p:sp>
      <p:sp>
        <p:nvSpPr>
          <p:cNvPr id="479" name="Google Shape;479;g381ca1501ed_0_538"/>
          <p:cNvSpPr txBox="1"/>
          <p:nvPr/>
        </p:nvSpPr>
        <p:spPr>
          <a:xfrm>
            <a:off x="1698924" y="1634325"/>
            <a:ext cx="15677100" cy="615600"/>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Clr>
                <a:schemeClr val="dk1"/>
              </a:buClr>
              <a:buSzPts val="3999"/>
              <a:buFont typeface="Arial"/>
              <a:buNone/>
            </a:pPr>
            <a:r>
              <a:rPr lang="en-US" sz="4000" b="0" i="0" u="none" strike="noStrike" cap="none">
                <a:solidFill>
                  <a:schemeClr val="accent1"/>
                </a:solidFill>
                <a:latin typeface="Montserrat"/>
                <a:ea typeface="Montserrat"/>
                <a:cs typeface="Montserrat"/>
                <a:sym typeface="Montserrat"/>
              </a:rPr>
              <a:t>Systematic Literature Review of Mining-Based Publications</a:t>
            </a:r>
            <a:endParaRPr sz="4000" b="0" i="0" u="none" strike="noStrike" cap="none">
              <a:solidFill>
                <a:schemeClr val="accent1"/>
              </a:solidFill>
              <a:latin typeface="Montserrat"/>
              <a:ea typeface="Montserrat"/>
              <a:cs typeface="Montserrat"/>
              <a:sym typeface="Montserrat"/>
            </a:endParaRPr>
          </a:p>
        </p:txBody>
      </p:sp>
      <p:grpSp>
        <p:nvGrpSpPr>
          <p:cNvPr id="480" name="Google Shape;480;g381ca1501ed_0_538"/>
          <p:cNvGrpSpPr/>
          <p:nvPr/>
        </p:nvGrpSpPr>
        <p:grpSpPr>
          <a:xfrm>
            <a:off x="-3275" y="2829376"/>
            <a:ext cx="18287502" cy="19675"/>
            <a:chOff x="-2765" y="2806255"/>
            <a:chExt cx="13694400" cy="5400"/>
          </a:xfrm>
        </p:grpSpPr>
        <p:cxnSp>
          <p:nvCxnSpPr>
            <p:cNvPr id="481" name="Google Shape;481;g381ca1501ed_0_538"/>
            <p:cNvCxnSpPr/>
            <p:nvPr/>
          </p:nvCxnSpPr>
          <p:spPr>
            <a:xfrm rot="10800000" flipH="1">
              <a:off x="-2765" y="2810755"/>
              <a:ext cx="2282400" cy="900"/>
            </a:xfrm>
            <a:prstGeom prst="straightConnector1">
              <a:avLst/>
            </a:prstGeom>
            <a:noFill/>
            <a:ln w="50800" cap="flat" cmpd="sng">
              <a:solidFill>
                <a:srgbClr val="153056"/>
              </a:solidFill>
              <a:prstDash val="solid"/>
              <a:round/>
              <a:headEnd type="none" w="sm" len="sm"/>
              <a:tailEnd type="none" w="sm" len="sm"/>
            </a:ln>
          </p:spPr>
        </p:cxnSp>
        <p:cxnSp>
          <p:nvCxnSpPr>
            <p:cNvPr id="482" name="Google Shape;482;g381ca1501ed_0_538"/>
            <p:cNvCxnSpPr/>
            <p:nvPr/>
          </p:nvCxnSpPr>
          <p:spPr>
            <a:xfrm rot="10800000" flipH="1">
              <a:off x="2279635" y="2809855"/>
              <a:ext cx="2282400" cy="900"/>
            </a:xfrm>
            <a:prstGeom prst="straightConnector1">
              <a:avLst/>
            </a:prstGeom>
            <a:noFill/>
            <a:ln w="50800" cap="flat" cmpd="sng">
              <a:solidFill>
                <a:srgbClr val="1D3D72"/>
              </a:solidFill>
              <a:prstDash val="solid"/>
              <a:round/>
              <a:headEnd type="none" w="sm" len="sm"/>
              <a:tailEnd type="none" w="sm" len="sm"/>
            </a:ln>
          </p:spPr>
        </p:cxnSp>
        <p:cxnSp>
          <p:nvCxnSpPr>
            <p:cNvPr id="483" name="Google Shape;483;g381ca1501ed_0_538"/>
            <p:cNvCxnSpPr/>
            <p:nvPr/>
          </p:nvCxnSpPr>
          <p:spPr>
            <a:xfrm rot="10800000" flipH="1">
              <a:off x="4562035" y="2808955"/>
              <a:ext cx="2282400" cy="900"/>
            </a:xfrm>
            <a:prstGeom prst="straightConnector1">
              <a:avLst/>
            </a:prstGeom>
            <a:noFill/>
            <a:ln w="50800" cap="flat" cmpd="sng">
              <a:solidFill>
                <a:srgbClr val="124B8E"/>
              </a:solidFill>
              <a:prstDash val="solid"/>
              <a:round/>
              <a:headEnd type="none" w="sm" len="sm"/>
              <a:tailEnd type="none" w="sm" len="sm"/>
            </a:ln>
          </p:spPr>
        </p:cxnSp>
        <p:cxnSp>
          <p:nvCxnSpPr>
            <p:cNvPr id="484" name="Google Shape;484;g381ca1501ed_0_538"/>
            <p:cNvCxnSpPr/>
            <p:nvPr/>
          </p:nvCxnSpPr>
          <p:spPr>
            <a:xfrm rot="10800000" flipH="1">
              <a:off x="6844435" y="2808055"/>
              <a:ext cx="2282400" cy="900"/>
            </a:xfrm>
            <a:prstGeom prst="straightConnector1">
              <a:avLst/>
            </a:prstGeom>
            <a:noFill/>
            <a:ln w="50800" cap="flat" cmpd="sng">
              <a:solidFill>
                <a:srgbClr val="2E65B0"/>
              </a:solidFill>
              <a:prstDash val="solid"/>
              <a:round/>
              <a:headEnd type="none" w="sm" len="sm"/>
              <a:tailEnd type="none" w="sm" len="sm"/>
            </a:ln>
          </p:spPr>
        </p:cxnSp>
        <p:cxnSp>
          <p:nvCxnSpPr>
            <p:cNvPr id="485" name="Google Shape;485;g381ca1501ed_0_538"/>
            <p:cNvCxnSpPr/>
            <p:nvPr/>
          </p:nvCxnSpPr>
          <p:spPr>
            <a:xfrm rot="10800000" flipH="1">
              <a:off x="9126835" y="2807155"/>
              <a:ext cx="2282400" cy="900"/>
            </a:xfrm>
            <a:prstGeom prst="straightConnector1">
              <a:avLst/>
            </a:prstGeom>
            <a:noFill/>
            <a:ln w="50800" cap="flat" cmpd="sng">
              <a:solidFill>
                <a:srgbClr val="F05B71"/>
              </a:solidFill>
              <a:prstDash val="solid"/>
              <a:round/>
              <a:headEnd type="none" w="sm" len="sm"/>
              <a:tailEnd type="none" w="sm" len="sm"/>
            </a:ln>
          </p:spPr>
        </p:cxnSp>
        <p:cxnSp>
          <p:nvCxnSpPr>
            <p:cNvPr id="486" name="Google Shape;486;g381ca1501ed_0_538"/>
            <p:cNvCxnSpPr/>
            <p:nvPr/>
          </p:nvCxnSpPr>
          <p:spPr>
            <a:xfrm rot="10800000" flipH="1">
              <a:off x="11409235" y="2806255"/>
              <a:ext cx="2282400" cy="900"/>
            </a:xfrm>
            <a:prstGeom prst="straightConnector1">
              <a:avLst/>
            </a:prstGeom>
            <a:noFill/>
            <a:ln w="50800" cap="flat" cmpd="sng">
              <a:solidFill>
                <a:srgbClr val="FDC482"/>
              </a:solidFill>
              <a:prstDash val="solid"/>
              <a:round/>
              <a:headEnd type="none" w="sm" len="sm"/>
              <a:tailEnd type="none" w="sm" len="sm"/>
            </a:ln>
          </p:spPr>
        </p:cxnSp>
      </p:grpSp>
      <p:sp>
        <p:nvSpPr>
          <p:cNvPr id="487" name="Google Shape;487;g381ca1501ed_0_538"/>
          <p:cNvSpPr txBox="1"/>
          <p:nvPr/>
        </p:nvSpPr>
        <p:spPr>
          <a:xfrm>
            <a:off x="1698925" y="3697725"/>
            <a:ext cx="7036800" cy="511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2000" b="1" i="0" u="none" strike="noStrike" cap="none">
                <a:solidFill>
                  <a:schemeClr val="dk1"/>
                </a:solidFill>
                <a:latin typeface="Montserrat"/>
                <a:ea typeface="Montserrat"/>
                <a:cs typeface="Montserrat"/>
                <a:sym typeface="Montserrat"/>
              </a:rPr>
              <a:t>Systematic review of 150+ publications</a:t>
            </a:r>
            <a:endParaRPr sz="2000" b="1" i="0" u="none" strike="noStrike" cap="none">
              <a:solidFill>
                <a:schemeClr val="dk1"/>
              </a:solidFill>
              <a:latin typeface="Montserrat"/>
              <a:ea typeface="Montserrat"/>
              <a:cs typeface="Montserrat"/>
              <a:sym typeface="Montserrat"/>
            </a:endParaRPr>
          </a:p>
          <a:p>
            <a:pPr marL="457200" marR="0" lvl="0" indent="0" algn="l" rtl="0">
              <a:lnSpc>
                <a:spcPct val="100000"/>
              </a:lnSpc>
              <a:spcBef>
                <a:spcPts val="0"/>
              </a:spcBef>
              <a:spcAft>
                <a:spcPts val="0"/>
              </a:spcAft>
              <a:buClr>
                <a:srgbClr val="000000"/>
              </a:buClr>
              <a:buSzPts val="2800"/>
              <a:buFont typeface="Arial"/>
              <a:buNone/>
            </a:pPr>
            <a:endParaRPr sz="2000" b="0" i="0" u="none" strike="noStrike" cap="none">
              <a:solidFill>
                <a:schemeClr val="dk1"/>
              </a:solidFill>
              <a:latin typeface="Montserrat"/>
              <a:ea typeface="Montserrat"/>
              <a:cs typeface="Montserrat"/>
              <a:sym typeface="Montserrat"/>
            </a:endParaRPr>
          </a:p>
          <a:p>
            <a:pPr marL="457200" lvl="0" indent="-355600" algn="l" rtl="0">
              <a:spcBef>
                <a:spcPts val="0"/>
              </a:spcBef>
              <a:spcAft>
                <a:spcPts val="0"/>
              </a:spcAft>
              <a:buClr>
                <a:srgbClr val="888888"/>
              </a:buClr>
              <a:buSzPts val="2000"/>
              <a:buFont typeface="Montserrat"/>
              <a:buChar char="●"/>
            </a:pPr>
            <a:r>
              <a:rPr lang="en-US" sz="2000">
                <a:solidFill>
                  <a:srgbClr val="888888"/>
                </a:solidFill>
                <a:latin typeface="Montserrat"/>
                <a:ea typeface="Montserrat"/>
                <a:cs typeface="Montserrat"/>
                <a:sym typeface="Montserrat"/>
              </a:rPr>
              <a:t>Most climate change risk assessment frameworks / resources relevant to resource sector released and/or updated in the last 3-5 years.</a:t>
            </a:r>
            <a:endParaRPr sz="2000">
              <a:solidFill>
                <a:srgbClr val="888888"/>
              </a:solidFill>
              <a:latin typeface="Montserrat"/>
              <a:ea typeface="Montserrat"/>
              <a:cs typeface="Montserrat"/>
              <a:sym typeface="Montserrat"/>
            </a:endParaRPr>
          </a:p>
          <a:p>
            <a:pPr marL="457200" lvl="0" indent="0" algn="l" rtl="0">
              <a:spcBef>
                <a:spcPts val="0"/>
              </a:spcBef>
              <a:spcAft>
                <a:spcPts val="0"/>
              </a:spcAft>
              <a:buNone/>
            </a:pPr>
            <a:endParaRPr sz="2000">
              <a:solidFill>
                <a:srgbClr val="888888"/>
              </a:solidFill>
              <a:latin typeface="Montserrat"/>
              <a:ea typeface="Montserrat"/>
              <a:cs typeface="Montserrat"/>
              <a:sym typeface="Montserrat"/>
            </a:endParaRPr>
          </a:p>
          <a:p>
            <a:pPr marL="457200" lvl="0" indent="-355600" algn="l" rtl="0">
              <a:spcBef>
                <a:spcPts val="0"/>
              </a:spcBef>
              <a:spcAft>
                <a:spcPts val="0"/>
              </a:spcAft>
              <a:buClr>
                <a:srgbClr val="888888"/>
              </a:buClr>
              <a:buSzPts val="2000"/>
              <a:buFont typeface="Montserrat"/>
              <a:buChar char="●"/>
            </a:pPr>
            <a:r>
              <a:rPr lang="en-US" sz="2000">
                <a:solidFill>
                  <a:srgbClr val="888888"/>
                </a:solidFill>
                <a:latin typeface="Montserrat"/>
                <a:ea typeface="Montserrat"/>
                <a:cs typeface="Montserrat"/>
                <a:sym typeface="Montserrat"/>
              </a:rPr>
              <a:t>Few of these frameworks are relevant or tailored to the mining sector. </a:t>
            </a:r>
            <a:endParaRPr sz="2000">
              <a:solidFill>
                <a:srgbClr val="888888"/>
              </a:solidFill>
              <a:latin typeface="Montserrat"/>
              <a:ea typeface="Montserrat"/>
              <a:cs typeface="Montserrat"/>
              <a:sym typeface="Montserrat"/>
            </a:endParaRPr>
          </a:p>
          <a:p>
            <a:pPr marL="457200" lvl="0" indent="0" algn="l" rtl="0">
              <a:spcBef>
                <a:spcPts val="0"/>
              </a:spcBef>
              <a:spcAft>
                <a:spcPts val="0"/>
              </a:spcAft>
              <a:buNone/>
            </a:pPr>
            <a:endParaRPr sz="2000">
              <a:solidFill>
                <a:srgbClr val="888888"/>
              </a:solidFill>
              <a:latin typeface="Montserrat"/>
              <a:ea typeface="Montserrat"/>
              <a:cs typeface="Montserrat"/>
              <a:sym typeface="Montserrat"/>
            </a:endParaRPr>
          </a:p>
          <a:p>
            <a:pPr marL="457200" lvl="0" indent="-355600" algn="l" rtl="0">
              <a:spcBef>
                <a:spcPts val="0"/>
              </a:spcBef>
              <a:spcAft>
                <a:spcPts val="0"/>
              </a:spcAft>
              <a:buClr>
                <a:srgbClr val="888888"/>
              </a:buClr>
              <a:buSzPts val="2000"/>
              <a:buFont typeface="Montserrat"/>
              <a:buChar char="●"/>
            </a:pPr>
            <a:r>
              <a:rPr lang="en-US" sz="2000">
                <a:solidFill>
                  <a:srgbClr val="888888"/>
                </a:solidFill>
                <a:latin typeface="Montserrat"/>
                <a:ea typeface="Montserrat"/>
                <a:cs typeface="Montserrat"/>
                <a:sym typeface="Montserrat"/>
              </a:rPr>
              <a:t>Lack of comprehensive process in implementing a climate risk assessment in post closure mining activities. </a:t>
            </a:r>
            <a:endParaRPr sz="2000">
              <a:solidFill>
                <a:srgbClr val="888888"/>
              </a:solidFill>
              <a:latin typeface="Montserrat"/>
              <a:ea typeface="Montserrat"/>
              <a:cs typeface="Montserrat"/>
              <a:sym typeface="Montserrat"/>
            </a:endParaRPr>
          </a:p>
          <a:p>
            <a:pPr marL="457200" lvl="0" indent="0" algn="l" rtl="0">
              <a:spcBef>
                <a:spcPts val="0"/>
              </a:spcBef>
              <a:spcAft>
                <a:spcPts val="0"/>
              </a:spcAft>
              <a:buNone/>
            </a:pPr>
            <a:endParaRPr sz="2000">
              <a:solidFill>
                <a:schemeClr val="dk1"/>
              </a:solidFill>
              <a:latin typeface="Montserrat"/>
              <a:ea typeface="Montserrat"/>
              <a:cs typeface="Montserrat"/>
              <a:sym typeface="Montserrat"/>
            </a:endParaRPr>
          </a:p>
          <a:p>
            <a:pPr marL="457200" lvl="0" indent="-355600" algn="l" rtl="0">
              <a:spcBef>
                <a:spcPts val="0"/>
              </a:spcBef>
              <a:spcAft>
                <a:spcPts val="0"/>
              </a:spcAft>
              <a:buClr>
                <a:schemeClr val="dk1"/>
              </a:buClr>
              <a:buSzPts val="2000"/>
              <a:buFont typeface="Montserrat"/>
              <a:buChar char="●"/>
            </a:pPr>
            <a:r>
              <a:rPr lang="en-US" sz="2000">
                <a:solidFill>
                  <a:schemeClr val="dk1"/>
                </a:solidFill>
                <a:latin typeface="Montserrat"/>
                <a:ea typeface="Montserrat"/>
                <a:cs typeface="Montserrat"/>
                <a:sym typeface="Montserrat"/>
              </a:rPr>
              <a:t>Engagement &amp; discussions with 15 industry experts confirmed gap in availability of a clear or comprehensive framework.</a:t>
            </a:r>
            <a:endParaRPr sz="2000">
              <a:solidFill>
                <a:schemeClr val="dk1"/>
              </a:solidFill>
              <a:latin typeface="Montserrat"/>
              <a:ea typeface="Montserrat"/>
              <a:cs typeface="Montserrat"/>
              <a:sym typeface="Montserrat"/>
            </a:endParaRPr>
          </a:p>
        </p:txBody>
      </p:sp>
      <p:sp>
        <p:nvSpPr>
          <p:cNvPr id="488" name="Google Shape;488;g381ca1501ed_0_538"/>
          <p:cNvSpPr txBox="1"/>
          <p:nvPr/>
        </p:nvSpPr>
        <p:spPr>
          <a:xfrm>
            <a:off x="10161575" y="7667075"/>
            <a:ext cx="67506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a:solidFill>
                  <a:schemeClr val="accent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8"/>
                  </a:ext>
                </a:extLst>
              </a:rPr>
              <a:t>The sector could benefit from clear guidance and user-friendly tools and resources to effectively incorporate a long-term climate lens into closure &amp; perpetual care planning.</a:t>
            </a:r>
            <a:endParaRPr sz="2000"/>
          </a:p>
        </p:txBody>
      </p:sp>
      <p:pic>
        <p:nvPicPr>
          <p:cNvPr id="489" name="Google Shape;489;g381ca1501ed_0_538"/>
          <p:cNvPicPr preferRelativeResize="0"/>
          <p:nvPr/>
        </p:nvPicPr>
        <p:blipFill rotWithShape="1">
          <a:blip r:embed="rId3">
            <a:alphaModFix/>
          </a:blip>
          <a:srcRect/>
          <a:stretch/>
        </p:blipFill>
        <p:spPr>
          <a:xfrm>
            <a:off x="10340400" y="6249780"/>
            <a:ext cx="3993199" cy="774044"/>
          </a:xfrm>
          <a:prstGeom prst="rect">
            <a:avLst/>
          </a:prstGeom>
          <a:noFill/>
          <a:ln>
            <a:noFill/>
          </a:ln>
        </p:spPr>
      </p:pic>
      <p:pic>
        <p:nvPicPr>
          <p:cNvPr id="490" name="Google Shape;490;g381ca1501ed_0_538"/>
          <p:cNvPicPr preferRelativeResize="0"/>
          <p:nvPr/>
        </p:nvPicPr>
        <p:blipFill rotWithShape="1">
          <a:blip r:embed="rId4">
            <a:alphaModFix/>
          </a:blip>
          <a:srcRect/>
          <a:stretch/>
        </p:blipFill>
        <p:spPr>
          <a:xfrm>
            <a:off x="10404607" y="3697725"/>
            <a:ext cx="2994189" cy="2247289"/>
          </a:xfrm>
          <a:prstGeom prst="rect">
            <a:avLst/>
          </a:prstGeom>
          <a:noFill/>
          <a:ln>
            <a:noFill/>
          </a:ln>
        </p:spPr>
      </p:pic>
      <p:pic>
        <p:nvPicPr>
          <p:cNvPr id="491" name="Google Shape;491;g381ca1501ed_0_538"/>
          <p:cNvPicPr preferRelativeResize="0"/>
          <p:nvPr/>
        </p:nvPicPr>
        <p:blipFill rotWithShape="1">
          <a:blip r:embed="rId5">
            <a:alphaModFix/>
          </a:blip>
          <a:srcRect/>
          <a:stretch/>
        </p:blipFill>
        <p:spPr>
          <a:xfrm>
            <a:off x="14811823" y="3953127"/>
            <a:ext cx="1504404" cy="1299048"/>
          </a:xfrm>
          <a:prstGeom prst="rect">
            <a:avLst/>
          </a:prstGeom>
          <a:noFill/>
          <a:ln>
            <a:noFill/>
          </a:ln>
        </p:spPr>
      </p:pic>
      <p:sp>
        <p:nvSpPr>
          <p:cNvPr id="492" name="Google Shape;492;g381ca1501ed_0_538"/>
          <p:cNvSpPr/>
          <p:nvPr/>
        </p:nvSpPr>
        <p:spPr>
          <a:xfrm>
            <a:off x="9674300" y="7480000"/>
            <a:ext cx="7610700" cy="1735500"/>
          </a:xfrm>
          <a:prstGeom prst="roundRect">
            <a:avLst>
              <a:gd name="adj" fmla="val 5473"/>
            </a:avLst>
          </a:prstGeom>
          <a:solidFill>
            <a:srgbClr val="0E437E">
              <a:alpha val="19220"/>
            </a:srgbClr>
          </a:solidFill>
          <a:ln>
            <a:noFill/>
          </a:ln>
        </p:spPr>
        <p:txBody>
          <a:bodyPr spcFirstLastPara="1" wrap="square" lIns="91425" tIns="91425" rIns="91425" bIns="91425" anchor="ctr" anchorCtr="0">
            <a:noAutofit/>
          </a:bodyPr>
          <a:lstStyle/>
          <a:p>
            <a:pPr marL="60960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92C341"/>
              </a:solidFill>
              <a:latin typeface="Montserrat"/>
              <a:ea typeface="Montserrat"/>
              <a:cs typeface="Montserrat"/>
              <a:sym typeface="Montserrat"/>
            </a:endParaRPr>
          </a:p>
        </p:txBody>
      </p:sp>
      <p:pic>
        <p:nvPicPr>
          <p:cNvPr id="493" name="Google Shape;493;g381ca1501ed_0_538" title="the-mining-association-logo-2.png"/>
          <p:cNvPicPr preferRelativeResize="0"/>
          <p:nvPr/>
        </p:nvPicPr>
        <p:blipFill>
          <a:blip r:embed="rId6">
            <a:alphaModFix/>
          </a:blip>
          <a:stretch>
            <a:fillRect/>
          </a:stretch>
        </p:blipFill>
        <p:spPr>
          <a:xfrm>
            <a:off x="14237600" y="6056443"/>
            <a:ext cx="2505075" cy="92409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
        <p:cNvGrpSpPr/>
        <p:nvPr/>
      </p:nvGrpSpPr>
      <p:grpSpPr>
        <a:xfrm>
          <a:off x="0" y="0"/>
          <a:ext cx="0" cy="0"/>
          <a:chOff x="0" y="0"/>
          <a:chExt cx="0" cy="0"/>
        </a:xfrm>
      </p:grpSpPr>
      <p:cxnSp>
        <p:nvCxnSpPr>
          <p:cNvPr id="109" name="Google Shape;109;g3508041714d_0_1"/>
          <p:cNvCxnSpPr/>
          <p:nvPr/>
        </p:nvCxnSpPr>
        <p:spPr>
          <a:xfrm>
            <a:off x="1133475" y="647700"/>
            <a:ext cx="0" cy="1675500"/>
          </a:xfrm>
          <a:prstGeom prst="straightConnector1">
            <a:avLst/>
          </a:prstGeom>
          <a:noFill/>
          <a:ln w="209550" cap="flat" cmpd="sng">
            <a:solidFill>
              <a:schemeClr val="accent1"/>
            </a:solidFill>
            <a:prstDash val="solid"/>
            <a:round/>
            <a:headEnd type="none" w="sm" len="sm"/>
            <a:tailEnd type="none" w="sm" len="sm"/>
          </a:ln>
        </p:spPr>
      </p:cxnSp>
      <p:sp>
        <p:nvSpPr>
          <p:cNvPr id="110" name="Google Shape;110;g3508041714d_0_1"/>
          <p:cNvSpPr txBox="1"/>
          <p:nvPr/>
        </p:nvSpPr>
        <p:spPr>
          <a:xfrm>
            <a:off x="1698929" y="1707739"/>
            <a:ext cx="12129900" cy="215400"/>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Clr>
                <a:srgbClr val="000000"/>
              </a:buClr>
              <a:buSzPts val="3999"/>
              <a:buFont typeface="Arial"/>
              <a:buNone/>
            </a:pPr>
            <a:endParaRPr sz="1400" b="0" i="0" u="none" strike="noStrike" cap="none">
              <a:solidFill>
                <a:srgbClr val="000000"/>
              </a:solidFill>
              <a:latin typeface="Arial"/>
              <a:ea typeface="Arial"/>
              <a:cs typeface="Arial"/>
              <a:sym typeface="Arial"/>
            </a:endParaRPr>
          </a:p>
        </p:txBody>
      </p:sp>
      <p:sp>
        <p:nvSpPr>
          <p:cNvPr id="111" name="Google Shape;111;g3508041714d_0_1"/>
          <p:cNvSpPr txBox="1"/>
          <p:nvPr/>
        </p:nvSpPr>
        <p:spPr>
          <a:xfrm>
            <a:off x="0" y="0"/>
            <a:ext cx="3000000" cy="3693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1200"/>
              <a:buFont typeface="Arial"/>
              <a:buNone/>
            </a:pPr>
            <a:endParaRPr sz="1200" b="0" i="0" u="none" strike="noStrike" cap="none">
              <a:solidFill>
                <a:srgbClr val="F05C71"/>
              </a:solidFill>
              <a:latin typeface="Montserrat"/>
              <a:ea typeface="Montserrat"/>
              <a:cs typeface="Montserrat"/>
              <a:sym typeface="Montserrat"/>
            </a:endParaRPr>
          </a:p>
        </p:txBody>
      </p:sp>
      <p:grpSp>
        <p:nvGrpSpPr>
          <p:cNvPr id="112" name="Google Shape;112;g3508041714d_0_1"/>
          <p:cNvGrpSpPr/>
          <p:nvPr/>
        </p:nvGrpSpPr>
        <p:grpSpPr>
          <a:xfrm>
            <a:off x="-2778" y="2806273"/>
            <a:ext cx="18287502" cy="42938"/>
            <a:chOff x="-2765" y="2806255"/>
            <a:chExt cx="13694400" cy="5400"/>
          </a:xfrm>
        </p:grpSpPr>
        <p:cxnSp>
          <p:nvCxnSpPr>
            <p:cNvPr id="113" name="Google Shape;113;g3508041714d_0_1"/>
            <p:cNvCxnSpPr/>
            <p:nvPr/>
          </p:nvCxnSpPr>
          <p:spPr>
            <a:xfrm rot="10800000" flipH="1">
              <a:off x="-2765" y="2810755"/>
              <a:ext cx="2282400" cy="900"/>
            </a:xfrm>
            <a:prstGeom prst="straightConnector1">
              <a:avLst/>
            </a:prstGeom>
            <a:noFill/>
            <a:ln w="50800" cap="flat" cmpd="sng">
              <a:solidFill>
                <a:srgbClr val="153056"/>
              </a:solidFill>
              <a:prstDash val="solid"/>
              <a:round/>
              <a:headEnd type="none" w="sm" len="sm"/>
              <a:tailEnd type="none" w="sm" len="sm"/>
            </a:ln>
          </p:spPr>
        </p:cxnSp>
        <p:cxnSp>
          <p:nvCxnSpPr>
            <p:cNvPr id="114" name="Google Shape;114;g3508041714d_0_1"/>
            <p:cNvCxnSpPr/>
            <p:nvPr/>
          </p:nvCxnSpPr>
          <p:spPr>
            <a:xfrm rot="10800000" flipH="1">
              <a:off x="2279635" y="2809855"/>
              <a:ext cx="2282400" cy="900"/>
            </a:xfrm>
            <a:prstGeom prst="straightConnector1">
              <a:avLst/>
            </a:prstGeom>
            <a:noFill/>
            <a:ln w="50800" cap="flat" cmpd="sng">
              <a:solidFill>
                <a:srgbClr val="1D3D72"/>
              </a:solidFill>
              <a:prstDash val="solid"/>
              <a:round/>
              <a:headEnd type="none" w="sm" len="sm"/>
              <a:tailEnd type="none" w="sm" len="sm"/>
            </a:ln>
          </p:spPr>
        </p:cxnSp>
        <p:cxnSp>
          <p:nvCxnSpPr>
            <p:cNvPr id="115" name="Google Shape;115;g3508041714d_0_1"/>
            <p:cNvCxnSpPr/>
            <p:nvPr/>
          </p:nvCxnSpPr>
          <p:spPr>
            <a:xfrm rot="10800000" flipH="1">
              <a:off x="4562035" y="2808955"/>
              <a:ext cx="2282400" cy="900"/>
            </a:xfrm>
            <a:prstGeom prst="straightConnector1">
              <a:avLst/>
            </a:prstGeom>
            <a:noFill/>
            <a:ln w="50800" cap="flat" cmpd="sng">
              <a:solidFill>
                <a:srgbClr val="124B8E"/>
              </a:solidFill>
              <a:prstDash val="solid"/>
              <a:round/>
              <a:headEnd type="none" w="sm" len="sm"/>
              <a:tailEnd type="none" w="sm" len="sm"/>
            </a:ln>
          </p:spPr>
        </p:cxnSp>
        <p:cxnSp>
          <p:nvCxnSpPr>
            <p:cNvPr id="116" name="Google Shape;116;g3508041714d_0_1"/>
            <p:cNvCxnSpPr/>
            <p:nvPr/>
          </p:nvCxnSpPr>
          <p:spPr>
            <a:xfrm rot="10800000" flipH="1">
              <a:off x="6844435" y="2808055"/>
              <a:ext cx="2282400" cy="900"/>
            </a:xfrm>
            <a:prstGeom prst="straightConnector1">
              <a:avLst/>
            </a:prstGeom>
            <a:noFill/>
            <a:ln w="50800" cap="flat" cmpd="sng">
              <a:solidFill>
                <a:srgbClr val="2E65B0"/>
              </a:solidFill>
              <a:prstDash val="solid"/>
              <a:round/>
              <a:headEnd type="none" w="sm" len="sm"/>
              <a:tailEnd type="none" w="sm" len="sm"/>
            </a:ln>
          </p:spPr>
        </p:cxnSp>
        <p:cxnSp>
          <p:nvCxnSpPr>
            <p:cNvPr id="117" name="Google Shape;117;g3508041714d_0_1"/>
            <p:cNvCxnSpPr/>
            <p:nvPr/>
          </p:nvCxnSpPr>
          <p:spPr>
            <a:xfrm rot="10800000" flipH="1">
              <a:off x="9126835" y="2807155"/>
              <a:ext cx="2282400" cy="900"/>
            </a:xfrm>
            <a:prstGeom prst="straightConnector1">
              <a:avLst/>
            </a:prstGeom>
            <a:noFill/>
            <a:ln w="50800" cap="flat" cmpd="sng">
              <a:solidFill>
                <a:srgbClr val="F05B71"/>
              </a:solidFill>
              <a:prstDash val="solid"/>
              <a:round/>
              <a:headEnd type="none" w="sm" len="sm"/>
              <a:tailEnd type="none" w="sm" len="sm"/>
            </a:ln>
          </p:spPr>
        </p:cxnSp>
        <p:cxnSp>
          <p:nvCxnSpPr>
            <p:cNvPr id="118" name="Google Shape;118;g3508041714d_0_1"/>
            <p:cNvCxnSpPr/>
            <p:nvPr/>
          </p:nvCxnSpPr>
          <p:spPr>
            <a:xfrm rot="10800000" flipH="1">
              <a:off x="11409235" y="2806255"/>
              <a:ext cx="2282400" cy="900"/>
            </a:xfrm>
            <a:prstGeom prst="straightConnector1">
              <a:avLst/>
            </a:prstGeom>
            <a:noFill/>
            <a:ln w="50800" cap="flat" cmpd="sng">
              <a:solidFill>
                <a:srgbClr val="FDC482"/>
              </a:solidFill>
              <a:prstDash val="solid"/>
              <a:round/>
              <a:headEnd type="none" w="sm" len="sm"/>
              <a:tailEnd type="none" w="sm" len="sm"/>
            </a:ln>
          </p:spPr>
        </p:cxnSp>
      </p:grpSp>
      <p:sp>
        <p:nvSpPr>
          <p:cNvPr id="119" name="Google Shape;119;g3508041714d_0_1"/>
          <p:cNvSpPr txBox="1"/>
          <p:nvPr/>
        </p:nvSpPr>
        <p:spPr>
          <a:xfrm>
            <a:off x="1660054" y="869700"/>
            <a:ext cx="14733900" cy="1077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000"/>
              <a:buFont typeface="Arial"/>
              <a:buNone/>
            </a:pPr>
            <a:r>
              <a:rPr lang="en-US" sz="7000" b="1" i="0" u="none" strike="noStrike" cap="none">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Land Acknowledgement</a:t>
            </a:r>
            <a:endParaRPr sz="7000" b="1" i="0" u="none" strike="noStrike" cap="none">
              <a:solidFill>
                <a:schemeClr val="dk1"/>
              </a:solidFill>
              <a:latin typeface="Montserrat"/>
              <a:ea typeface="Montserrat"/>
              <a:cs typeface="Montserrat"/>
              <a:sym typeface="Montserrat"/>
            </a:endParaRPr>
          </a:p>
        </p:txBody>
      </p:sp>
      <p:pic>
        <p:nvPicPr>
          <p:cNvPr id="120" name="Google Shape;120;g3508041714d_0_1" title="Layout 2.jpg"/>
          <p:cNvPicPr preferRelativeResize="0"/>
          <p:nvPr/>
        </p:nvPicPr>
        <p:blipFill rotWithShape="1">
          <a:blip r:embed="rId3">
            <a:alphaModFix/>
          </a:blip>
          <a:srcRect/>
          <a:stretch/>
        </p:blipFill>
        <p:spPr>
          <a:xfrm>
            <a:off x="8443875" y="3687519"/>
            <a:ext cx="9615524" cy="6058874"/>
          </a:xfrm>
          <a:prstGeom prst="rect">
            <a:avLst/>
          </a:prstGeom>
          <a:noFill/>
          <a:ln>
            <a:noFill/>
          </a:ln>
        </p:spPr>
      </p:pic>
      <p:sp>
        <p:nvSpPr>
          <p:cNvPr id="121" name="Google Shape;121;g3508041714d_0_1"/>
          <p:cNvSpPr txBox="1"/>
          <p:nvPr/>
        </p:nvSpPr>
        <p:spPr>
          <a:xfrm>
            <a:off x="797275" y="4064775"/>
            <a:ext cx="8221800" cy="4833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3600"/>
              <a:buFont typeface="Arial"/>
              <a:buNone/>
            </a:pPr>
            <a:r>
              <a:rPr lang="en-US" sz="2000">
                <a:solidFill>
                  <a:srgbClr val="073763"/>
                </a:solidFill>
                <a:latin typeface="Montserrat"/>
                <a:ea typeface="Montserrat"/>
                <a:cs typeface="Montserrat"/>
                <a:sym typeface="Montserrat"/>
              </a:rPr>
              <a:t>We recognize that we’re joining today from many places across Turtle Island. Some of us are based in Toronto, on the traditional territory of the Mississaugas of the Credit, Anishnabeg, Chippewa, Haudenosaunee, and Wendat peoples and Vancouver, the unceded territories of the Musqueam, Squamish &amp; Tsleil-Waututh nations.</a:t>
            </a:r>
            <a:endParaRPr sz="2000">
              <a:solidFill>
                <a:srgbClr val="073763"/>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3600"/>
              <a:buFont typeface="Arial"/>
              <a:buNone/>
            </a:pPr>
            <a:endParaRPr sz="2000">
              <a:solidFill>
                <a:srgbClr val="073763"/>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3600"/>
              <a:buFont typeface="Arial"/>
              <a:buNone/>
            </a:pPr>
            <a:r>
              <a:rPr lang="en-US" sz="2000">
                <a:solidFill>
                  <a:srgbClr val="073763"/>
                </a:solidFill>
                <a:latin typeface="Montserrat"/>
                <a:ea typeface="Montserrat"/>
                <a:cs typeface="Montserrat"/>
                <a:sym typeface="Montserrat"/>
              </a:rPr>
              <a:t>Our work also uses Giant Mine as a real world example, located on Chief Drygeese Territory, home of the Yellowknives Dene First Nation and within the boundaries of North Slave Metis Alliance. We’re grateful to do this work in partnership with communities and in the spirit of respect and learning. </a:t>
            </a:r>
            <a:endParaRPr sz="2000">
              <a:solidFill>
                <a:srgbClr val="073763"/>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3600"/>
              <a:buFont typeface="Arial"/>
              <a:buNone/>
            </a:pPr>
            <a:endParaRPr sz="2600">
              <a:solidFill>
                <a:srgbClr val="073763"/>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7"/>
        <p:cNvGrpSpPr/>
        <p:nvPr/>
      </p:nvGrpSpPr>
      <p:grpSpPr>
        <a:xfrm>
          <a:off x="0" y="0"/>
          <a:ext cx="0" cy="0"/>
          <a:chOff x="0" y="0"/>
          <a:chExt cx="0" cy="0"/>
        </a:xfrm>
      </p:grpSpPr>
      <p:cxnSp>
        <p:nvCxnSpPr>
          <p:cNvPr id="498" name="Google Shape;498;g377d771ba46_0_994"/>
          <p:cNvCxnSpPr/>
          <p:nvPr/>
        </p:nvCxnSpPr>
        <p:spPr>
          <a:xfrm>
            <a:off x="1169200" y="335750"/>
            <a:ext cx="0" cy="1675500"/>
          </a:xfrm>
          <a:prstGeom prst="straightConnector1">
            <a:avLst/>
          </a:prstGeom>
          <a:noFill/>
          <a:ln w="209550" cap="flat" cmpd="sng">
            <a:solidFill>
              <a:schemeClr val="accent2"/>
            </a:solidFill>
            <a:prstDash val="solid"/>
            <a:round/>
            <a:headEnd type="none" w="sm" len="sm"/>
            <a:tailEnd type="none" w="sm" len="sm"/>
          </a:ln>
        </p:spPr>
      </p:cxnSp>
      <p:sp>
        <p:nvSpPr>
          <p:cNvPr id="499" name="Google Shape;499;g377d771ba46_0_994"/>
          <p:cNvSpPr txBox="1"/>
          <p:nvPr/>
        </p:nvSpPr>
        <p:spPr>
          <a:xfrm>
            <a:off x="1769400" y="634700"/>
            <a:ext cx="17052600" cy="1077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000"/>
              <a:buFont typeface="Arial"/>
              <a:buNone/>
            </a:pPr>
            <a:r>
              <a:rPr lang="en-US" sz="7000" b="1">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9"/>
                  </a:ext>
                </a:extLst>
              </a:rPr>
              <a:t>NWT</a:t>
            </a:r>
            <a:r>
              <a:rPr lang="en-US" sz="7000" b="1">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0"/>
                  </a:ext>
                </a:extLst>
              </a:rPr>
              <a:t> Engagement Highlights</a:t>
            </a:r>
            <a:r>
              <a:rPr lang="en-US" sz="7000" b="1" i="0" u="none" strike="noStrike" cap="none">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1"/>
                  </a:ext>
                </a:extLst>
              </a:rPr>
              <a:t>  </a:t>
            </a:r>
            <a:endParaRPr sz="7000" b="1" i="0" u="none" strike="noStrike" cap="none">
              <a:solidFill>
                <a:schemeClr val="dk1"/>
              </a:solidFill>
              <a:latin typeface="Montserrat"/>
              <a:ea typeface="Montserrat"/>
              <a:cs typeface="Montserrat"/>
              <a:sym typeface="Montserrat"/>
            </a:endParaRPr>
          </a:p>
        </p:txBody>
      </p:sp>
      <p:grpSp>
        <p:nvGrpSpPr>
          <p:cNvPr id="500" name="Google Shape;500;g377d771ba46_0_994"/>
          <p:cNvGrpSpPr/>
          <p:nvPr/>
        </p:nvGrpSpPr>
        <p:grpSpPr>
          <a:xfrm>
            <a:off x="247" y="2323250"/>
            <a:ext cx="18287502" cy="42938"/>
            <a:chOff x="-2765" y="2806255"/>
            <a:chExt cx="13694400" cy="5400"/>
          </a:xfrm>
        </p:grpSpPr>
        <p:cxnSp>
          <p:nvCxnSpPr>
            <p:cNvPr id="501" name="Google Shape;501;g377d771ba46_0_994"/>
            <p:cNvCxnSpPr/>
            <p:nvPr/>
          </p:nvCxnSpPr>
          <p:spPr>
            <a:xfrm rot="10800000" flipH="1">
              <a:off x="-2765" y="2810755"/>
              <a:ext cx="2282400" cy="900"/>
            </a:xfrm>
            <a:prstGeom prst="straightConnector1">
              <a:avLst/>
            </a:prstGeom>
            <a:noFill/>
            <a:ln w="50800" cap="flat" cmpd="sng">
              <a:solidFill>
                <a:srgbClr val="153056"/>
              </a:solidFill>
              <a:prstDash val="solid"/>
              <a:round/>
              <a:headEnd type="none" w="sm" len="sm"/>
              <a:tailEnd type="none" w="sm" len="sm"/>
            </a:ln>
          </p:spPr>
        </p:cxnSp>
        <p:cxnSp>
          <p:nvCxnSpPr>
            <p:cNvPr id="502" name="Google Shape;502;g377d771ba46_0_994"/>
            <p:cNvCxnSpPr/>
            <p:nvPr/>
          </p:nvCxnSpPr>
          <p:spPr>
            <a:xfrm rot="10800000" flipH="1">
              <a:off x="2279635" y="2809855"/>
              <a:ext cx="2282400" cy="900"/>
            </a:xfrm>
            <a:prstGeom prst="straightConnector1">
              <a:avLst/>
            </a:prstGeom>
            <a:noFill/>
            <a:ln w="50800" cap="flat" cmpd="sng">
              <a:solidFill>
                <a:srgbClr val="1D3D72"/>
              </a:solidFill>
              <a:prstDash val="solid"/>
              <a:round/>
              <a:headEnd type="none" w="sm" len="sm"/>
              <a:tailEnd type="none" w="sm" len="sm"/>
            </a:ln>
          </p:spPr>
        </p:cxnSp>
        <p:cxnSp>
          <p:nvCxnSpPr>
            <p:cNvPr id="503" name="Google Shape;503;g377d771ba46_0_994"/>
            <p:cNvCxnSpPr/>
            <p:nvPr/>
          </p:nvCxnSpPr>
          <p:spPr>
            <a:xfrm rot="10800000" flipH="1">
              <a:off x="4562035" y="2808955"/>
              <a:ext cx="2282400" cy="900"/>
            </a:xfrm>
            <a:prstGeom prst="straightConnector1">
              <a:avLst/>
            </a:prstGeom>
            <a:noFill/>
            <a:ln w="50800" cap="flat" cmpd="sng">
              <a:solidFill>
                <a:srgbClr val="124B8E"/>
              </a:solidFill>
              <a:prstDash val="solid"/>
              <a:round/>
              <a:headEnd type="none" w="sm" len="sm"/>
              <a:tailEnd type="none" w="sm" len="sm"/>
            </a:ln>
          </p:spPr>
        </p:cxnSp>
        <p:cxnSp>
          <p:nvCxnSpPr>
            <p:cNvPr id="504" name="Google Shape;504;g377d771ba46_0_994"/>
            <p:cNvCxnSpPr/>
            <p:nvPr/>
          </p:nvCxnSpPr>
          <p:spPr>
            <a:xfrm rot="10800000" flipH="1">
              <a:off x="6844435" y="2808055"/>
              <a:ext cx="2282400" cy="900"/>
            </a:xfrm>
            <a:prstGeom prst="straightConnector1">
              <a:avLst/>
            </a:prstGeom>
            <a:noFill/>
            <a:ln w="50800" cap="flat" cmpd="sng">
              <a:solidFill>
                <a:srgbClr val="2E65B0"/>
              </a:solidFill>
              <a:prstDash val="solid"/>
              <a:round/>
              <a:headEnd type="none" w="sm" len="sm"/>
              <a:tailEnd type="none" w="sm" len="sm"/>
            </a:ln>
          </p:spPr>
        </p:cxnSp>
        <p:cxnSp>
          <p:nvCxnSpPr>
            <p:cNvPr id="505" name="Google Shape;505;g377d771ba46_0_994"/>
            <p:cNvCxnSpPr/>
            <p:nvPr/>
          </p:nvCxnSpPr>
          <p:spPr>
            <a:xfrm rot="10800000" flipH="1">
              <a:off x="9126835" y="2807155"/>
              <a:ext cx="2282400" cy="900"/>
            </a:xfrm>
            <a:prstGeom prst="straightConnector1">
              <a:avLst/>
            </a:prstGeom>
            <a:noFill/>
            <a:ln w="50800" cap="flat" cmpd="sng">
              <a:solidFill>
                <a:srgbClr val="F05B71"/>
              </a:solidFill>
              <a:prstDash val="solid"/>
              <a:round/>
              <a:headEnd type="none" w="sm" len="sm"/>
              <a:tailEnd type="none" w="sm" len="sm"/>
            </a:ln>
          </p:spPr>
        </p:cxnSp>
        <p:cxnSp>
          <p:nvCxnSpPr>
            <p:cNvPr id="506" name="Google Shape;506;g377d771ba46_0_994"/>
            <p:cNvCxnSpPr/>
            <p:nvPr/>
          </p:nvCxnSpPr>
          <p:spPr>
            <a:xfrm rot="10800000" flipH="1">
              <a:off x="11409235" y="2806255"/>
              <a:ext cx="2282400" cy="900"/>
            </a:xfrm>
            <a:prstGeom prst="straightConnector1">
              <a:avLst/>
            </a:prstGeom>
            <a:noFill/>
            <a:ln w="50800" cap="flat" cmpd="sng">
              <a:solidFill>
                <a:srgbClr val="FDC482"/>
              </a:solidFill>
              <a:prstDash val="solid"/>
              <a:round/>
              <a:headEnd type="none" w="sm" len="sm"/>
              <a:tailEnd type="none" w="sm" len="sm"/>
            </a:ln>
          </p:spPr>
        </p:cxnSp>
      </p:grpSp>
      <p:grpSp>
        <p:nvGrpSpPr>
          <p:cNvPr id="507" name="Google Shape;507;g377d771ba46_0_994"/>
          <p:cNvGrpSpPr/>
          <p:nvPr/>
        </p:nvGrpSpPr>
        <p:grpSpPr>
          <a:xfrm>
            <a:off x="0" y="2684779"/>
            <a:ext cx="4429200" cy="6434996"/>
            <a:chOff x="0" y="1189989"/>
            <a:chExt cx="2214600" cy="3217498"/>
          </a:xfrm>
        </p:grpSpPr>
        <p:sp>
          <p:nvSpPr>
            <p:cNvPr id="508" name="Google Shape;508;g377d771ba46_0_994"/>
            <p:cNvSpPr/>
            <p:nvPr/>
          </p:nvSpPr>
          <p:spPr>
            <a:xfrm>
              <a:off x="0" y="1189989"/>
              <a:ext cx="2214600" cy="669000"/>
            </a:xfrm>
            <a:prstGeom prst="homePlate">
              <a:avLst>
                <a:gd name="adj" fmla="val 50000"/>
              </a:avLst>
            </a:prstGeom>
            <a:solidFill>
              <a:schemeClr val="dk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2000" b="1">
                  <a:solidFill>
                    <a:srgbClr val="FFFFFF"/>
                  </a:solidFill>
                  <a:latin typeface="Montserrat"/>
                  <a:ea typeface="Montserrat"/>
                  <a:cs typeface="Montserrat"/>
                  <a:sym typeface="Montserrat"/>
                </a:rPr>
                <a:t>Youth</a:t>
              </a:r>
              <a:endParaRPr sz="2000"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FFFFFF"/>
                  </a:solidFill>
                  <a:latin typeface="Montserrat"/>
                  <a:ea typeface="Montserrat"/>
                  <a:cs typeface="Montserrat"/>
                  <a:sym typeface="Montserrat"/>
                </a:rPr>
                <a:t>St Patricks Highschool</a:t>
              </a:r>
              <a:endParaRPr sz="2000">
                <a:solidFill>
                  <a:srgbClr val="FFFFFF"/>
                </a:solidFill>
                <a:latin typeface="Montserrat"/>
                <a:ea typeface="Montserrat"/>
                <a:cs typeface="Montserrat"/>
                <a:sym typeface="Montserrat"/>
              </a:endParaRPr>
            </a:p>
          </p:txBody>
        </p:sp>
        <p:sp>
          <p:nvSpPr>
            <p:cNvPr id="509" name="Google Shape;509;g377d771ba46_0_994"/>
            <p:cNvSpPr txBox="1"/>
            <p:nvPr/>
          </p:nvSpPr>
          <p:spPr>
            <a:xfrm>
              <a:off x="295050" y="1858988"/>
              <a:ext cx="1624500" cy="25485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1000"/>
                </a:spcBef>
                <a:spcAft>
                  <a:spcPts val="0"/>
                </a:spcAft>
                <a:buNone/>
              </a:pPr>
              <a:endParaRPr sz="2000">
                <a:solidFill>
                  <a:schemeClr val="dk2"/>
                </a:solidFill>
                <a:latin typeface="Montserrat"/>
                <a:ea typeface="Montserrat"/>
                <a:cs typeface="Montserrat"/>
                <a:sym typeface="Montserrat"/>
              </a:endParaRPr>
            </a:p>
            <a:p>
              <a:pPr marL="0" lvl="0" indent="0" algn="l" rtl="0">
                <a:lnSpc>
                  <a:spcPct val="115000"/>
                </a:lnSpc>
                <a:spcBef>
                  <a:spcPts val="0"/>
                </a:spcBef>
                <a:spcAft>
                  <a:spcPts val="0"/>
                </a:spcAft>
                <a:buNone/>
              </a:pPr>
              <a:endParaRPr sz="2000">
                <a:latin typeface="Roboto"/>
                <a:ea typeface="Roboto"/>
                <a:cs typeface="Roboto"/>
                <a:sym typeface="Roboto"/>
              </a:endParaRPr>
            </a:p>
          </p:txBody>
        </p:sp>
      </p:grpSp>
      <p:grpSp>
        <p:nvGrpSpPr>
          <p:cNvPr id="510" name="Google Shape;510;g377d771ba46_0_994"/>
          <p:cNvGrpSpPr/>
          <p:nvPr/>
        </p:nvGrpSpPr>
        <p:grpSpPr>
          <a:xfrm>
            <a:off x="3676650" y="2684350"/>
            <a:ext cx="4128000" cy="6435600"/>
            <a:chOff x="1838325" y="1189775"/>
            <a:chExt cx="2064000" cy="3217800"/>
          </a:xfrm>
        </p:grpSpPr>
        <p:sp>
          <p:nvSpPr>
            <p:cNvPr id="511" name="Google Shape;511;g377d771ba46_0_994"/>
            <p:cNvSpPr/>
            <p:nvPr/>
          </p:nvSpPr>
          <p:spPr>
            <a:xfrm>
              <a:off x="1838325" y="1189775"/>
              <a:ext cx="2064000" cy="669000"/>
            </a:xfrm>
            <a:prstGeom prst="chevron">
              <a:avLst>
                <a:gd name="adj" fmla="val 50000"/>
              </a:avLst>
            </a:prstGeom>
            <a:solidFill>
              <a:schemeClr val="accent4"/>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2000" b="1">
                  <a:solidFill>
                    <a:srgbClr val="FFFFFF"/>
                  </a:solidFill>
                  <a:latin typeface="Montserrat"/>
                  <a:ea typeface="Montserrat"/>
                  <a:cs typeface="Montserrat"/>
                  <a:sym typeface="Montserrat"/>
                </a:rPr>
                <a:t>Dechinta</a:t>
              </a:r>
              <a:endParaRPr sz="2000"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FFFFFF"/>
                  </a:solidFill>
                  <a:latin typeface="Montserrat"/>
                  <a:ea typeface="Montserrat"/>
                  <a:cs typeface="Montserrat"/>
                  <a:sym typeface="Montserrat"/>
                </a:rPr>
                <a:t>Indigenous Land Based Education</a:t>
              </a:r>
              <a:endParaRPr sz="2000">
                <a:solidFill>
                  <a:srgbClr val="FFFFFF"/>
                </a:solidFill>
                <a:latin typeface="Montserrat"/>
                <a:ea typeface="Montserrat"/>
                <a:cs typeface="Montserrat"/>
                <a:sym typeface="Montserrat"/>
              </a:endParaRPr>
            </a:p>
          </p:txBody>
        </p:sp>
        <p:sp>
          <p:nvSpPr>
            <p:cNvPr id="512" name="Google Shape;512;g377d771ba46_0_994"/>
            <p:cNvSpPr txBox="1"/>
            <p:nvPr/>
          </p:nvSpPr>
          <p:spPr>
            <a:xfrm>
              <a:off x="2017250" y="1858775"/>
              <a:ext cx="1624500" cy="25488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800"/>
                </a:spcBef>
                <a:spcAft>
                  <a:spcPts val="0"/>
                </a:spcAft>
                <a:buNone/>
              </a:pPr>
              <a:endParaRPr sz="2000">
                <a:latin typeface="Roboto"/>
                <a:ea typeface="Roboto"/>
                <a:cs typeface="Roboto"/>
                <a:sym typeface="Roboto"/>
              </a:endParaRPr>
            </a:p>
            <a:p>
              <a:pPr marL="0" lvl="0" indent="0" algn="l" rtl="0">
                <a:lnSpc>
                  <a:spcPct val="115000"/>
                </a:lnSpc>
                <a:spcBef>
                  <a:spcPts val="0"/>
                </a:spcBef>
                <a:spcAft>
                  <a:spcPts val="0"/>
                </a:spcAft>
                <a:buNone/>
              </a:pPr>
              <a:endParaRPr sz="2000">
                <a:latin typeface="Roboto"/>
                <a:ea typeface="Roboto"/>
                <a:cs typeface="Roboto"/>
                <a:sym typeface="Roboto"/>
              </a:endParaRPr>
            </a:p>
          </p:txBody>
        </p:sp>
      </p:grpSp>
      <p:grpSp>
        <p:nvGrpSpPr>
          <p:cNvPr id="513" name="Google Shape;513;g377d771ba46_0_994"/>
          <p:cNvGrpSpPr/>
          <p:nvPr/>
        </p:nvGrpSpPr>
        <p:grpSpPr>
          <a:xfrm>
            <a:off x="7033500" y="2684350"/>
            <a:ext cx="4128000" cy="6435600"/>
            <a:chOff x="3516750" y="1189775"/>
            <a:chExt cx="2064000" cy="3217800"/>
          </a:xfrm>
        </p:grpSpPr>
        <p:sp>
          <p:nvSpPr>
            <p:cNvPr id="514" name="Google Shape;514;g377d771ba46_0_994"/>
            <p:cNvSpPr/>
            <p:nvPr/>
          </p:nvSpPr>
          <p:spPr>
            <a:xfrm>
              <a:off x="3516750" y="1189775"/>
              <a:ext cx="2064000" cy="669000"/>
            </a:xfrm>
            <a:prstGeom prst="chevron">
              <a:avLst>
                <a:gd name="adj" fmla="val 50000"/>
              </a:avLst>
            </a:prstGeom>
            <a:solidFill>
              <a:schemeClr val="accen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2000" b="1">
                  <a:solidFill>
                    <a:srgbClr val="FFFFFF"/>
                  </a:solidFill>
                  <a:latin typeface="Montserrat"/>
                  <a:ea typeface="Montserrat"/>
                  <a:cs typeface="Montserrat"/>
                  <a:sym typeface="Montserrat"/>
                </a:rPr>
                <a:t>Community</a:t>
              </a:r>
              <a:endParaRPr sz="2000"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FFFFFF"/>
                  </a:solidFill>
                  <a:latin typeface="Montserrat"/>
                  <a:ea typeface="Montserrat"/>
                  <a:cs typeface="Montserrat"/>
                  <a:sym typeface="Montserrat"/>
                </a:rPr>
                <a:t>Farmers Market</a:t>
              </a:r>
              <a:endParaRPr sz="2000">
                <a:solidFill>
                  <a:srgbClr val="FFFFFF"/>
                </a:solidFill>
                <a:latin typeface="Montserrat"/>
                <a:ea typeface="Montserrat"/>
                <a:cs typeface="Montserrat"/>
                <a:sym typeface="Montserrat"/>
              </a:endParaRPr>
            </a:p>
          </p:txBody>
        </p:sp>
        <p:sp>
          <p:nvSpPr>
            <p:cNvPr id="515" name="Google Shape;515;g377d771ba46_0_994"/>
            <p:cNvSpPr txBox="1"/>
            <p:nvPr/>
          </p:nvSpPr>
          <p:spPr>
            <a:xfrm>
              <a:off x="3739450" y="1858775"/>
              <a:ext cx="1624500" cy="25488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800"/>
                </a:spcBef>
                <a:spcAft>
                  <a:spcPts val="0"/>
                </a:spcAft>
                <a:buNone/>
              </a:pPr>
              <a:endParaRPr sz="2000">
                <a:latin typeface="Roboto"/>
                <a:ea typeface="Roboto"/>
                <a:cs typeface="Roboto"/>
                <a:sym typeface="Roboto"/>
              </a:endParaRPr>
            </a:p>
          </p:txBody>
        </p:sp>
      </p:grpSp>
      <p:grpSp>
        <p:nvGrpSpPr>
          <p:cNvPr id="516" name="Google Shape;516;g377d771ba46_0_994"/>
          <p:cNvGrpSpPr/>
          <p:nvPr/>
        </p:nvGrpSpPr>
        <p:grpSpPr>
          <a:xfrm>
            <a:off x="13748050" y="2684350"/>
            <a:ext cx="4128000" cy="6435600"/>
            <a:chOff x="6874025" y="1189775"/>
            <a:chExt cx="2064000" cy="3217800"/>
          </a:xfrm>
        </p:grpSpPr>
        <p:sp>
          <p:nvSpPr>
            <p:cNvPr id="517" name="Google Shape;517;g377d771ba46_0_994"/>
            <p:cNvSpPr/>
            <p:nvPr/>
          </p:nvSpPr>
          <p:spPr>
            <a:xfrm>
              <a:off x="6874025" y="1189775"/>
              <a:ext cx="2064000" cy="669000"/>
            </a:xfrm>
            <a:prstGeom prst="chevron">
              <a:avLst>
                <a:gd name="adj" fmla="val 50000"/>
              </a:avLst>
            </a:prstGeom>
            <a:solidFill>
              <a:schemeClr val="accent4"/>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2000" b="1">
                  <a:solidFill>
                    <a:srgbClr val="FFFFFF"/>
                  </a:solidFill>
                  <a:latin typeface="Montserrat"/>
                  <a:ea typeface="Montserrat"/>
                  <a:cs typeface="Montserrat"/>
                  <a:sym typeface="Montserrat"/>
                </a:rPr>
                <a:t>Regulatory</a:t>
              </a:r>
              <a:endParaRPr sz="2000"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FFFFFF"/>
                  </a:solidFill>
                  <a:latin typeface="Montserrat"/>
                  <a:ea typeface="Montserrat"/>
                  <a:cs typeface="Montserrat"/>
                  <a:sym typeface="Montserrat"/>
                </a:rPr>
                <a:t>Stakeholder Engagement</a:t>
              </a:r>
              <a:endParaRPr sz="2000">
                <a:solidFill>
                  <a:srgbClr val="FFFFFF"/>
                </a:solidFill>
                <a:latin typeface="Montserrat"/>
                <a:ea typeface="Montserrat"/>
                <a:cs typeface="Montserrat"/>
                <a:sym typeface="Montserrat"/>
              </a:endParaRPr>
            </a:p>
          </p:txBody>
        </p:sp>
        <p:sp>
          <p:nvSpPr>
            <p:cNvPr id="518" name="Google Shape;518;g377d771ba46_0_994"/>
            <p:cNvSpPr txBox="1"/>
            <p:nvPr/>
          </p:nvSpPr>
          <p:spPr>
            <a:xfrm>
              <a:off x="7183850" y="1858775"/>
              <a:ext cx="1624500" cy="2548800"/>
            </a:xfrm>
            <a:prstGeom prst="rect">
              <a:avLst/>
            </a:prstGeom>
            <a:solidFill>
              <a:schemeClr val="lt1"/>
            </a:solidFill>
            <a:ln>
              <a:noFill/>
            </a:ln>
          </p:spPr>
          <p:txBody>
            <a:bodyPr spcFirstLastPara="1" wrap="square" lIns="182850" tIns="182850" rIns="182850" bIns="182850" anchor="t" anchorCtr="0">
              <a:noAutofit/>
            </a:bodyPr>
            <a:lstStyle/>
            <a:p>
              <a:pPr marL="0" lvl="0" indent="0" algn="l" rtl="0">
                <a:lnSpc>
                  <a:spcPct val="115000"/>
                </a:lnSpc>
                <a:spcBef>
                  <a:spcPts val="0"/>
                </a:spcBef>
                <a:spcAft>
                  <a:spcPts val="0"/>
                </a:spcAft>
                <a:buNone/>
              </a:pPr>
              <a:endParaRPr sz="2000">
                <a:solidFill>
                  <a:schemeClr val="dk2"/>
                </a:solidFill>
                <a:latin typeface="Montserrat"/>
                <a:ea typeface="Montserrat"/>
                <a:cs typeface="Montserrat"/>
                <a:sym typeface="Montserrat"/>
              </a:endParaRPr>
            </a:p>
          </p:txBody>
        </p:sp>
      </p:grpSp>
      <p:grpSp>
        <p:nvGrpSpPr>
          <p:cNvPr id="519" name="Google Shape;519;g377d771ba46_0_994"/>
          <p:cNvGrpSpPr/>
          <p:nvPr/>
        </p:nvGrpSpPr>
        <p:grpSpPr>
          <a:xfrm>
            <a:off x="10390700" y="2684350"/>
            <a:ext cx="4128000" cy="6435600"/>
            <a:chOff x="5195350" y="1189775"/>
            <a:chExt cx="2064000" cy="3217800"/>
          </a:xfrm>
        </p:grpSpPr>
        <p:sp>
          <p:nvSpPr>
            <p:cNvPr id="520" name="Google Shape;520;g377d771ba46_0_994"/>
            <p:cNvSpPr/>
            <p:nvPr/>
          </p:nvSpPr>
          <p:spPr>
            <a:xfrm>
              <a:off x="5195350" y="1189775"/>
              <a:ext cx="2064000" cy="669000"/>
            </a:xfrm>
            <a:prstGeom prst="chevron">
              <a:avLst>
                <a:gd name="adj" fmla="val 50000"/>
              </a:avLst>
            </a:prstGeom>
            <a:solidFill>
              <a:schemeClr val="dk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2000" b="1">
                  <a:solidFill>
                    <a:srgbClr val="FFFFFF"/>
                  </a:solidFill>
                  <a:latin typeface="Montserrat"/>
                  <a:ea typeface="Montserrat"/>
                  <a:cs typeface="Montserrat"/>
                  <a:sym typeface="Montserrat"/>
                </a:rPr>
                <a:t>Community</a:t>
              </a:r>
              <a:endParaRPr sz="2000"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FFFFFF"/>
                  </a:solidFill>
                  <a:latin typeface="Montserrat"/>
                  <a:ea typeface="Montserrat"/>
                  <a:cs typeface="Montserrat"/>
                  <a:sym typeface="Montserrat"/>
                </a:rPr>
                <a:t>Engagement Event</a:t>
              </a:r>
              <a:endParaRPr sz="2000">
                <a:solidFill>
                  <a:srgbClr val="FFFFFF"/>
                </a:solidFill>
                <a:latin typeface="Montserrat"/>
                <a:ea typeface="Montserrat"/>
                <a:cs typeface="Montserrat"/>
                <a:sym typeface="Montserrat"/>
              </a:endParaRPr>
            </a:p>
          </p:txBody>
        </p:sp>
        <p:sp>
          <p:nvSpPr>
            <p:cNvPr id="521" name="Google Shape;521;g377d771ba46_0_994"/>
            <p:cNvSpPr txBox="1"/>
            <p:nvPr/>
          </p:nvSpPr>
          <p:spPr>
            <a:xfrm>
              <a:off x="5461650" y="1858775"/>
              <a:ext cx="1624500" cy="25488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800"/>
                </a:spcBef>
                <a:spcAft>
                  <a:spcPts val="0"/>
                </a:spcAft>
                <a:buNone/>
              </a:pPr>
              <a:endParaRPr sz="2000">
                <a:solidFill>
                  <a:schemeClr val="dk2"/>
                </a:solidFill>
                <a:latin typeface="Montserrat"/>
                <a:ea typeface="Montserrat"/>
                <a:cs typeface="Montserrat"/>
                <a:sym typeface="Montserrat"/>
              </a:endParaRPr>
            </a:p>
            <a:p>
              <a:pPr marL="0" lvl="0" indent="0" algn="l" rtl="0">
                <a:lnSpc>
                  <a:spcPct val="115000"/>
                </a:lnSpc>
                <a:spcBef>
                  <a:spcPts val="0"/>
                </a:spcBef>
                <a:spcAft>
                  <a:spcPts val="0"/>
                </a:spcAft>
                <a:buNone/>
              </a:pPr>
              <a:endParaRPr sz="2000">
                <a:latin typeface="Roboto"/>
                <a:ea typeface="Roboto"/>
                <a:cs typeface="Roboto"/>
                <a:sym typeface="Roboto"/>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5"/>
        <p:cNvGrpSpPr/>
        <p:nvPr/>
      </p:nvGrpSpPr>
      <p:grpSpPr>
        <a:xfrm>
          <a:off x="0" y="0"/>
          <a:ext cx="0" cy="0"/>
          <a:chOff x="0" y="0"/>
          <a:chExt cx="0" cy="0"/>
        </a:xfrm>
      </p:grpSpPr>
      <p:cxnSp>
        <p:nvCxnSpPr>
          <p:cNvPr id="526" name="Google Shape;526;g381ca1501ed_0_0"/>
          <p:cNvCxnSpPr/>
          <p:nvPr/>
        </p:nvCxnSpPr>
        <p:spPr>
          <a:xfrm>
            <a:off x="1169200" y="335750"/>
            <a:ext cx="0" cy="1675500"/>
          </a:xfrm>
          <a:prstGeom prst="straightConnector1">
            <a:avLst/>
          </a:prstGeom>
          <a:noFill/>
          <a:ln w="209550" cap="flat" cmpd="sng">
            <a:solidFill>
              <a:schemeClr val="accent2"/>
            </a:solidFill>
            <a:prstDash val="solid"/>
            <a:round/>
            <a:headEnd type="none" w="sm" len="sm"/>
            <a:tailEnd type="none" w="sm" len="sm"/>
          </a:ln>
        </p:spPr>
      </p:cxnSp>
      <p:sp>
        <p:nvSpPr>
          <p:cNvPr id="527" name="Google Shape;527;g381ca1501ed_0_0"/>
          <p:cNvSpPr txBox="1"/>
          <p:nvPr/>
        </p:nvSpPr>
        <p:spPr>
          <a:xfrm>
            <a:off x="1769400" y="634700"/>
            <a:ext cx="17052600" cy="1077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000"/>
              <a:buFont typeface="Arial"/>
              <a:buNone/>
            </a:pPr>
            <a:r>
              <a:rPr lang="en-US" sz="7000" b="1">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2"/>
                  </a:ext>
                </a:extLst>
              </a:rPr>
              <a:t>NWT</a:t>
            </a:r>
            <a:r>
              <a:rPr lang="en-US" sz="7000" b="1">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3"/>
                  </a:ext>
                </a:extLst>
              </a:rPr>
              <a:t> Engagement Highlights</a:t>
            </a:r>
            <a:r>
              <a:rPr lang="en-US" sz="7000" b="1" i="0" u="none" strike="noStrike" cap="none">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4"/>
                  </a:ext>
                </a:extLst>
              </a:rPr>
              <a:t>  </a:t>
            </a:r>
            <a:endParaRPr sz="7000" b="1" i="0" u="none" strike="noStrike" cap="none">
              <a:solidFill>
                <a:schemeClr val="dk1"/>
              </a:solidFill>
              <a:latin typeface="Montserrat"/>
              <a:ea typeface="Montserrat"/>
              <a:cs typeface="Montserrat"/>
              <a:sym typeface="Montserrat"/>
            </a:endParaRPr>
          </a:p>
        </p:txBody>
      </p:sp>
      <p:grpSp>
        <p:nvGrpSpPr>
          <p:cNvPr id="528" name="Google Shape;528;g381ca1501ed_0_0"/>
          <p:cNvGrpSpPr/>
          <p:nvPr/>
        </p:nvGrpSpPr>
        <p:grpSpPr>
          <a:xfrm>
            <a:off x="247" y="2323250"/>
            <a:ext cx="18287502" cy="42938"/>
            <a:chOff x="-2765" y="2806255"/>
            <a:chExt cx="13694400" cy="5400"/>
          </a:xfrm>
        </p:grpSpPr>
        <p:cxnSp>
          <p:nvCxnSpPr>
            <p:cNvPr id="529" name="Google Shape;529;g381ca1501ed_0_0"/>
            <p:cNvCxnSpPr/>
            <p:nvPr/>
          </p:nvCxnSpPr>
          <p:spPr>
            <a:xfrm rot="10800000" flipH="1">
              <a:off x="-2765" y="2810755"/>
              <a:ext cx="2282400" cy="900"/>
            </a:xfrm>
            <a:prstGeom prst="straightConnector1">
              <a:avLst/>
            </a:prstGeom>
            <a:noFill/>
            <a:ln w="50800" cap="flat" cmpd="sng">
              <a:solidFill>
                <a:srgbClr val="153056"/>
              </a:solidFill>
              <a:prstDash val="solid"/>
              <a:round/>
              <a:headEnd type="none" w="sm" len="sm"/>
              <a:tailEnd type="none" w="sm" len="sm"/>
            </a:ln>
          </p:spPr>
        </p:cxnSp>
        <p:cxnSp>
          <p:nvCxnSpPr>
            <p:cNvPr id="530" name="Google Shape;530;g381ca1501ed_0_0"/>
            <p:cNvCxnSpPr/>
            <p:nvPr/>
          </p:nvCxnSpPr>
          <p:spPr>
            <a:xfrm rot="10800000" flipH="1">
              <a:off x="2279635" y="2809855"/>
              <a:ext cx="2282400" cy="900"/>
            </a:xfrm>
            <a:prstGeom prst="straightConnector1">
              <a:avLst/>
            </a:prstGeom>
            <a:noFill/>
            <a:ln w="50800" cap="flat" cmpd="sng">
              <a:solidFill>
                <a:srgbClr val="1D3D72"/>
              </a:solidFill>
              <a:prstDash val="solid"/>
              <a:round/>
              <a:headEnd type="none" w="sm" len="sm"/>
              <a:tailEnd type="none" w="sm" len="sm"/>
            </a:ln>
          </p:spPr>
        </p:cxnSp>
        <p:cxnSp>
          <p:nvCxnSpPr>
            <p:cNvPr id="531" name="Google Shape;531;g381ca1501ed_0_0"/>
            <p:cNvCxnSpPr/>
            <p:nvPr/>
          </p:nvCxnSpPr>
          <p:spPr>
            <a:xfrm rot="10800000" flipH="1">
              <a:off x="4562035" y="2808955"/>
              <a:ext cx="2282400" cy="900"/>
            </a:xfrm>
            <a:prstGeom prst="straightConnector1">
              <a:avLst/>
            </a:prstGeom>
            <a:noFill/>
            <a:ln w="50800" cap="flat" cmpd="sng">
              <a:solidFill>
                <a:srgbClr val="124B8E"/>
              </a:solidFill>
              <a:prstDash val="solid"/>
              <a:round/>
              <a:headEnd type="none" w="sm" len="sm"/>
              <a:tailEnd type="none" w="sm" len="sm"/>
            </a:ln>
          </p:spPr>
        </p:cxnSp>
        <p:cxnSp>
          <p:nvCxnSpPr>
            <p:cNvPr id="532" name="Google Shape;532;g381ca1501ed_0_0"/>
            <p:cNvCxnSpPr/>
            <p:nvPr/>
          </p:nvCxnSpPr>
          <p:spPr>
            <a:xfrm rot="10800000" flipH="1">
              <a:off x="6844435" y="2808055"/>
              <a:ext cx="2282400" cy="900"/>
            </a:xfrm>
            <a:prstGeom prst="straightConnector1">
              <a:avLst/>
            </a:prstGeom>
            <a:noFill/>
            <a:ln w="50800" cap="flat" cmpd="sng">
              <a:solidFill>
                <a:srgbClr val="2E65B0"/>
              </a:solidFill>
              <a:prstDash val="solid"/>
              <a:round/>
              <a:headEnd type="none" w="sm" len="sm"/>
              <a:tailEnd type="none" w="sm" len="sm"/>
            </a:ln>
          </p:spPr>
        </p:cxnSp>
        <p:cxnSp>
          <p:nvCxnSpPr>
            <p:cNvPr id="533" name="Google Shape;533;g381ca1501ed_0_0"/>
            <p:cNvCxnSpPr/>
            <p:nvPr/>
          </p:nvCxnSpPr>
          <p:spPr>
            <a:xfrm rot="10800000" flipH="1">
              <a:off x="9126835" y="2807155"/>
              <a:ext cx="2282400" cy="900"/>
            </a:xfrm>
            <a:prstGeom prst="straightConnector1">
              <a:avLst/>
            </a:prstGeom>
            <a:noFill/>
            <a:ln w="50800" cap="flat" cmpd="sng">
              <a:solidFill>
                <a:srgbClr val="F05B71"/>
              </a:solidFill>
              <a:prstDash val="solid"/>
              <a:round/>
              <a:headEnd type="none" w="sm" len="sm"/>
              <a:tailEnd type="none" w="sm" len="sm"/>
            </a:ln>
          </p:spPr>
        </p:cxnSp>
        <p:cxnSp>
          <p:nvCxnSpPr>
            <p:cNvPr id="534" name="Google Shape;534;g381ca1501ed_0_0"/>
            <p:cNvCxnSpPr/>
            <p:nvPr/>
          </p:nvCxnSpPr>
          <p:spPr>
            <a:xfrm rot="10800000" flipH="1">
              <a:off x="11409235" y="2806255"/>
              <a:ext cx="2282400" cy="900"/>
            </a:xfrm>
            <a:prstGeom prst="straightConnector1">
              <a:avLst/>
            </a:prstGeom>
            <a:noFill/>
            <a:ln w="50800" cap="flat" cmpd="sng">
              <a:solidFill>
                <a:srgbClr val="FDC482"/>
              </a:solidFill>
              <a:prstDash val="solid"/>
              <a:round/>
              <a:headEnd type="none" w="sm" len="sm"/>
              <a:tailEnd type="none" w="sm" len="sm"/>
            </a:ln>
          </p:spPr>
        </p:cxnSp>
      </p:grpSp>
      <p:grpSp>
        <p:nvGrpSpPr>
          <p:cNvPr id="535" name="Google Shape;535;g381ca1501ed_0_0"/>
          <p:cNvGrpSpPr/>
          <p:nvPr/>
        </p:nvGrpSpPr>
        <p:grpSpPr>
          <a:xfrm>
            <a:off x="0" y="2684779"/>
            <a:ext cx="4429200" cy="6434996"/>
            <a:chOff x="0" y="1189989"/>
            <a:chExt cx="2214600" cy="3217498"/>
          </a:xfrm>
        </p:grpSpPr>
        <p:sp>
          <p:nvSpPr>
            <p:cNvPr id="536" name="Google Shape;536;g381ca1501ed_0_0"/>
            <p:cNvSpPr/>
            <p:nvPr/>
          </p:nvSpPr>
          <p:spPr>
            <a:xfrm>
              <a:off x="0" y="1189989"/>
              <a:ext cx="2214600" cy="669000"/>
            </a:xfrm>
            <a:prstGeom prst="homePlate">
              <a:avLst>
                <a:gd name="adj" fmla="val 50000"/>
              </a:avLst>
            </a:prstGeom>
            <a:solidFill>
              <a:schemeClr val="dk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2000" b="1">
                  <a:solidFill>
                    <a:srgbClr val="FFFFFF"/>
                  </a:solidFill>
                  <a:latin typeface="Montserrat"/>
                  <a:ea typeface="Montserrat"/>
                  <a:cs typeface="Montserrat"/>
                  <a:sym typeface="Montserrat"/>
                </a:rPr>
                <a:t>Youth</a:t>
              </a:r>
              <a:endParaRPr sz="2000"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FFFFFF"/>
                  </a:solidFill>
                  <a:latin typeface="Montserrat"/>
                  <a:ea typeface="Montserrat"/>
                  <a:cs typeface="Montserrat"/>
                  <a:sym typeface="Montserrat"/>
                </a:rPr>
                <a:t>St Patricks Highschool</a:t>
              </a:r>
              <a:endParaRPr sz="2000">
                <a:solidFill>
                  <a:srgbClr val="FFFFFF"/>
                </a:solidFill>
                <a:latin typeface="Montserrat"/>
                <a:ea typeface="Montserrat"/>
                <a:cs typeface="Montserrat"/>
                <a:sym typeface="Montserrat"/>
              </a:endParaRPr>
            </a:p>
          </p:txBody>
        </p:sp>
        <p:sp>
          <p:nvSpPr>
            <p:cNvPr id="537" name="Google Shape;537;g381ca1501ed_0_0"/>
            <p:cNvSpPr txBox="1"/>
            <p:nvPr/>
          </p:nvSpPr>
          <p:spPr>
            <a:xfrm>
              <a:off x="295050" y="1858988"/>
              <a:ext cx="1624500" cy="25485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1000"/>
                </a:spcBef>
                <a:spcAft>
                  <a:spcPts val="0"/>
                </a:spcAft>
                <a:buNone/>
              </a:pPr>
              <a:r>
                <a:rPr lang="en-US" sz="2000">
                  <a:solidFill>
                    <a:schemeClr val="dk2"/>
                  </a:solidFill>
                  <a:latin typeface="Montserrat"/>
                  <a:ea typeface="Montserrat"/>
                  <a:cs typeface="Montserrat"/>
                  <a:sym typeface="Montserrat"/>
                </a:rPr>
                <a:t>Presentation on project themes </a:t>
              </a:r>
              <a:r>
                <a:rPr lang="en-US" sz="2000" b="1">
                  <a:solidFill>
                    <a:schemeClr val="dk2"/>
                  </a:solidFill>
                  <a:latin typeface="Montserrat"/>
                  <a:ea typeface="Montserrat"/>
                  <a:cs typeface="Montserrat"/>
                  <a:sym typeface="Montserrat"/>
                </a:rPr>
                <a:t>| </a:t>
              </a:r>
              <a:r>
                <a:rPr lang="en-US" sz="2000">
                  <a:solidFill>
                    <a:schemeClr val="dk2"/>
                  </a:solidFill>
                  <a:latin typeface="Montserrat"/>
                  <a:ea typeface="Montserrat"/>
                  <a:cs typeface="Montserrat"/>
                  <a:sym typeface="Montserrat"/>
                </a:rPr>
                <a:t>Participatory mapping and discussion of local climate impacts </a:t>
              </a:r>
              <a:endParaRPr sz="2000">
                <a:solidFill>
                  <a:schemeClr val="dk2"/>
                </a:solidFill>
                <a:latin typeface="Montserrat"/>
                <a:ea typeface="Montserrat"/>
                <a:cs typeface="Montserrat"/>
                <a:sym typeface="Montserrat"/>
              </a:endParaRPr>
            </a:p>
            <a:p>
              <a:pPr marL="0" lvl="0" indent="0" algn="l" rtl="0">
                <a:lnSpc>
                  <a:spcPct val="115000"/>
                </a:lnSpc>
                <a:spcBef>
                  <a:spcPts val="0"/>
                </a:spcBef>
                <a:spcAft>
                  <a:spcPts val="0"/>
                </a:spcAft>
                <a:buNone/>
              </a:pPr>
              <a:endParaRPr sz="2000">
                <a:latin typeface="Roboto"/>
                <a:ea typeface="Roboto"/>
                <a:cs typeface="Roboto"/>
                <a:sym typeface="Roboto"/>
              </a:endParaRPr>
            </a:p>
          </p:txBody>
        </p:sp>
      </p:grpSp>
      <p:grpSp>
        <p:nvGrpSpPr>
          <p:cNvPr id="538" name="Google Shape;538;g381ca1501ed_0_0"/>
          <p:cNvGrpSpPr/>
          <p:nvPr/>
        </p:nvGrpSpPr>
        <p:grpSpPr>
          <a:xfrm>
            <a:off x="3676650" y="2684350"/>
            <a:ext cx="4128000" cy="6435600"/>
            <a:chOff x="1838325" y="1189775"/>
            <a:chExt cx="2064000" cy="3217800"/>
          </a:xfrm>
        </p:grpSpPr>
        <p:sp>
          <p:nvSpPr>
            <p:cNvPr id="539" name="Google Shape;539;g381ca1501ed_0_0"/>
            <p:cNvSpPr/>
            <p:nvPr/>
          </p:nvSpPr>
          <p:spPr>
            <a:xfrm>
              <a:off x="1838325" y="1189775"/>
              <a:ext cx="2064000" cy="669000"/>
            </a:xfrm>
            <a:prstGeom prst="chevron">
              <a:avLst>
                <a:gd name="adj" fmla="val 50000"/>
              </a:avLst>
            </a:prstGeom>
            <a:solidFill>
              <a:schemeClr val="accent4"/>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2000" b="1">
                  <a:solidFill>
                    <a:srgbClr val="FFFFFF"/>
                  </a:solidFill>
                  <a:latin typeface="Montserrat"/>
                  <a:ea typeface="Montserrat"/>
                  <a:cs typeface="Montserrat"/>
                  <a:sym typeface="Montserrat"/>
                </a:rPr>
                <a:t>Dechinta</a:t>
              </a:r>
              <a:endParaRPr sz="2000"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FFFFFF"/>
                  </a:solidFill>
                  <a:latin typeface="Montserrat"/>
                  <a:ea typeface="Montserrat"/>
                  <a:cs typeface="Montserrat"/>
                  <a:sym typeface="Montserrat"/>
                </a:rPr>
                <a:t>Indigenous Land Based Education</a:t>
              </a:r>
              <a:endParaRPr sz="2000">
                <a:solidFill>
                  <a:srgbClr val="FFFFFF"/>
                </a:solidFill>
                <a:latin typeface="Montserrat"/>
                <a:ea typeface="Montserrat"/>
                <a:cs typeface="Montserrat"/>
                <a:sym typeface="Montserrat"/>
              </a:endParaRPr>
            </a:p>
          </p:txBody>
        </p:sp>
        <p:sp>
          <p:nvSpPr>
            <p:cNvPr id="540" name="Google Shape;540;g381ca1501ed_0_0"/>
            <p:cNvSpPr txBox="1"/>
            <p:nvPr/>
          </p:nvSpPr>
          <p:spPr>
            <a:xfrm>
              <a:off x="2017250" y="1858775"/>
              <a:ext cx="1624500" cy="25488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800"/>
                </a:spcBef>
                <a:spcAft>
                  <a:spcPts val="0"/>
                </a:spcAft>
                <a:buNone/>
              </a:pPr>
              <a:endParaRPr sz="2000">
                <a:latin typeface="Roboto"/>
                <a:ea typeface="Roboto"/>
                <a:cs typeface="Roboto"/>
                <a:sym typeface="Roboto"/>
              </a:endParaRPr>
            </a:p>
            <a:p>
              <a:pPr marL="0" lvl="0" indent="0" algn="l" rtl="0">
                <a:lnSpc>
                  <a:spcPct val="115000"/>
                </a:lnSpc>
                <a:spcBef>
                  <a:spcPts val="0"/>
                </a:spcBef>
                <a:spcAft>
                  <a:spcPts val="0"/>
                </a:spcAft>
                <a:buNone/>
              </a:pPr>
              <a:endParaRPr sz="2000">
                <a:latin typeface="Roboto"/>
                <a:ea typeface="Roboto"/>
                <a:cs typeface="Roboto"/>
                <a:sym typeface="Roboto"/>
              </a:endParaRPr>
            </a:p>
          </p:txBody>
        </p:sp>
      </p:grpSp>
      <p:grpSp>
        <p:nvGrpSpPr>
          <p:cNvPr id="541" name="Google Shape;541;g381ca1501ed_0_0"/>
          <p:cNvGrpSpPr/>
          <p:nvPr/>
        </p:nvGrpSpPr>
        <p:grpSpPr>
          <a:xfrm>
            <a:off x="7033500" y="2684350"/>
            <a:ext cx="4128000" cy="6435600"/>
            <a:chOff x="3516750" y="1189775"/>
            <a:chExt cx="2064000" cy="3217800"/>
          </a:xfrm>
        </p:grpSpPr>
        <p:sp>
          <p:nvSpPr>
            <p:cNvPr id="542" name="Google Shape;542;g381ca1501ed_0_0"/>
            <p:cNvSpPr/>
            <p:nvPr/>
          </p:nvSpPr>
          <p:spPr>
            <a:xfrm>
              <a:off x="3516750" y="1189775"/>
              <a:ext cx="2064000" cy="669000"/>
            </a:xfrm>
            <a:prstGeom prst="chevron">
              <a:avLst>
                <a:gd name="adj" fmla="val 50000"/>
              </a:avLst>
            </a:prstGeom>
            <a:solidFill>
              <a:schemeClr val="accen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2000" b="1">
                  <a:solidFill>
                    <a:srgbClr val="FFFFFF"/>
                  </a:solidFill>
                  <a:latin typeface="Montserrat"/>
                  <a:ea typeface="Montserrat"/>
                  <a:cs typeface="Montserrat"/>
                  <a:sym typeface="Montserrat"/>
                </a:rPr>
                <a:t>Community</a:t>
              </a:r>
              <a:endParaRPr sz="2000"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FFFFFF"/>
                  </a:solidFill>
                  <a:latin typeface="Montserrat"/>
                  <a:ea typeface="Montserrat"/>
                  <a:cs typeface="Montserrat"/>
                  <a:sym typeface="Montserrat"/>
                </a:rPr>
                <a:t>Farmers Market</a:t>
              </a:r>
              <a:endParaRPr sz="2000">
                <a:solidFill>
                  <a:srgbClr val="FFFFFF"/>
                </a:solidFill>
                <a:latin typeface="Montserrat"/>
                <a:ea typeface="Montserrat"/>
                <a:cs typeface="Montserrat"/>
                <a:sym typeface="Montserrat"/>
              </a:endParaRPr>
            </a:p>
          </p:txBody>
        </p:sp>
        <p:sp>
          <p:nvSpPr>
            <p:cNvPr id="543" name="Google Shape;543;g381ca1501ed_0_0"/>
            <p:cNvSpPr txBox="1"/>
            <p:nvPr/>
          </p:nvSpPr>
          <p:spPr>
            <a:xfrm>
              <a:off x="3739450" y="1858775"/>
              <a:ext cx="1624500" cy="25488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800"/>
                </a:spcBef>
                <a:spcAft>
                  <a:spcPts val="0"/>
                </a:spcAft>
                <a:buNone/>
              </a:pPr>
              <a:endParaRPr sz="2000">
                <a:latin typeface="Roboto"/>
                <a:ea typeface="Roboto"/>
                <a:cs typeface="Roboto"/>
                <a:sym typeface="Roboto"/>
              </a:endParaRPr>
            </a:p>
          </p:txBody>
        </p:sp>
      </p:grpSp>
      <p:grpSp>
        <p:nvGrpSpPr>
          <p:cNvPr id="544" name="Google Shape;544;g381ca1501ed_0_0"/>
          <p:cNvGrpSpPr/>
          <p:nvPr/>
        </p:nvGrpSpPr>
        <p:grpSpPr>
          <a:xfrm>
            <a:off x="13748050" y="2684350"/>
            <a:ext cx="4128000" cy="6435600"/>
            <a:chOff x="6874025" y="1189775"/>
            <a:chExt cx="2064000" cy="3217800"/>
          </a:xfrm>
        </p:grpSpPr>
        <p:sp>
          <p:nvSpPr>
            <p:cNvPr id="545" name="Google Shape;545;g381ca1501ed_0_0"/>
            <p:cNvSpPr/>
            <p:nvPr/>
          </p:nvSpPr>
          <p:spPr>
            <a:xfrm>
              <a:off x="6874025" y="1189775"/>
              <a:ext cx="2064000" cy="669000"/>
            </a:xfrm>
            <a:prstGeom prst="chevron">
              <a:avLst>
                <a:gd name="adj" fmla="val 50000"/>
              </a:avLst>
            </a:prstGeom>
            <a:solidFill>
              <a:schemeClr val="accent4"/>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2000" b="1">
                  <a:solidFill>
                    <a:srgbClr val="FFFFFF"/>
                  </a:solidFill>
                  <a:latin typeface="Montserrat"/>
                  <a:ea typeface="Montserrat"/>
                  <a:cs typeface="Montserrat"/>
                  <a:sym typeface="Montserrat"/>
                </a:rPr>
                <a:t>Regulatory</a:t>
              </a:r>
              <a:endParaRPr sz="2000"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FFFFFF"/>
                  </a:solidFill>
                  <a:latin typeface="Montserrat"/>
                  <a:ea typeface="Montserrat"/>
                  <a:cs typeface="Montserrat"/>
                  <a:sym typeface="Montserrat"/>
                </a:rPr>
                <a:t>Stakeholder Engagement</a:t>
              </a:r>
              <a:endParaRPr sz="2000">
                <a:solidFill>
                  <a:srgbClr val="FFFFFF"/>
                </a:solidFill>
                <a:latin typeface="Montserrat"/>
                <a:ea typeface="Montserrat"/>
                <a:cs typeface="Montserrat"/>
                <a:sym typeface="Montserrat"/>
              </a:endParaRPr>
            </a:p>
          </p:txBody>
        </p:sp>
        <p:sp>
          <p:nvSpPr>
            <p:cNvPr id="546" name="Google Shape;546;g381ca1501ed_0_0"/>
            <p:cNvSpPr txBox="1"/>
            <p:nvPr/>
          </p:nvSpPr>
          <p:spPr>
            <a:xfrm>
              <a:off x="7183850" y="1858775"/>
              <a:ext cx="1624500" cy="2548800"/>
            </a:xfrm>
            <a:prstGeom prst="rect">
              <a:avLst/>
            </a:prstGeom>
            <a:solidFill>
              <a:schemeClr val="lt1"/>
            </a:solidFill>
            <a:ln>
              <a:noFill/>
            </a:ln>
          </p:spPr>
          <p:txBody>
            <a:bodyPr spcFirstLastPara="1" wrap="square" lIns="182850" tIns="182850" rIns="182850" bIns="182850" anchor="t" anchorCtr="0">
              <a:noAutofit/>
            </a:bodyPr>
            <a:lstStyle/>
            <a:p>
              <a:pPr marL="0" lvl="0" indent="0" algn="l" rtl="0">
                <a:lnSpc>
                  <a:spcPct val="115000"/>
                </a:lnSpc>
                <a:spcBef>
                  <a:spcPts val="0"/>
                </a:spcBef>
                <a:spcAft>
                  <a:spcPts val="0"/>
                </a:spcAft>
                <a:buNone/>
              </a:pPr>
              <a:endParaRPr sz="2000">
                <a:solidFill>
                  <a:schemeClr val="dk2"/>
                </a:solidFill>
                <a:latin typeface="Montserrat"/>
                <a:ea typeface="Montserrat"/>
                <a:cs typeface="Montserrat"/>
                <a:sym typeface="Montserrat"/>
              </a:endParaRPr>
            </a:p>
          </p:txBody>
        </p:sp>
      </p:grpSp>
      <p:grpSp>
        <p:nvGrpSpPr>
          <p:cNvPr id="547" name="Google Shape;547;g381ca1501ed_0_0"/>
          <p:cNvGrpSpPr/>
          <p:nvPr/>
        </p:nvGrpSpPr>
        <p:grpSpPr>
          <a:xfrm>
            <a:off x="10390700" y="2684350"/>
            <a:ext cx="4128000" cy="6435600"/>
            <a:chOff x="5195350" y="1189775"/>
            <a:chExt cx="2064000" cy="3217800"/>
          </a:xfrm>
        </p:grpSpPr>
        <p:sp>
          <p:nvSpPr>
            <p:cNvPr id="548" name="Google Shape;548;g381ca1501ed_0_0"/>
            <p:cNvSpPr/>
            <p:nvPr/>
          </p:nvSpPr>
          <p:spPr>
            <a:xfrm>
              <a:off x="5195350" y="1189775"/>
              <a:ext cx="2064000" cy="669000"/>
            </a:xfrm>
            <a:prstGeom prst="chevron">
              <a:avLst>
                <a:gd name="adj" fmla="val 50000"/>
              </a:avLst>
            </a:prstGeom>
            <a:solidFill>
              <a:schemeClr val="dk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2000" b="1">
                  <a:solidFill>
                    <a:srgbClr val="FFFFFF"/>
                  </a:solidFill>
                  <a:latin typeface="Montserrat"/>
                  <a:ea typeface="Montserrat"/>
                  <a:cs typeface="Montserrat"/>
                  <a:sym typeface="Montserrat"/>
                </a:rPr>
                <a:t>Community</a:t>
              </a:r>
              <a:endParaRPr sz="2000"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FFFFFF"/>
                  </a:solidFill>
                  <a:latin typeface="Montserrat"/>
                  <a:ea typeface="Montserrat"/>
                  <a:cs typeface="Montserrat"/>
                  <a:sym typeface="Montserrat"/>
                </a:rPr>
                <a:t>Engagement Event</a:t>
              </a:r>
              <a:endParaRPr sz="2000">
                <a:solidFill>
                  <a:srgbClr val="FFFFFF"/>
                </a:solidFill>
                <a:latin typeface="Montserrat"/>
                <a:ea typeface="Montserrat"/>
                <a:cs typeface="Montserrat"/>
                <a:sym typeface="Montserrat"/>
              </a:endParaRPr>
            </a:p>
          </p:txBody>
        </p:sp>
        <p:sp>
          <p:nvSpPr>
            <p:cNvPr id="549" name="Google Shape;549;g381ca1501ed_0_0"/>
            <p:cNvSpPr txBox="1"/>
            <p:nvPr/>
          </p:nvSpPr>
          <p:spPr>
            <a:xfrm>
              <a:off x="5461650" y="1858775"/>
              <a:ext cx="1624500" cy="25488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800"/>
                </a:spcBef>
                <a:spcAft>
                  <a:spcPts val="0"/>
                </a:spcAft>
                <a:buNone/>
              </a:pPr>
              <a:endParaRPr sz="2000">
                <a:solidFill>
                  <a:schemeClr val="dk2"/>
                </a:solidFill>
                <a:latin typeface="Montserrat"/>
                <a:ea typeface="Montserrat"/>
                <a:cs typeface="Montserrat"/>
                <a:sym typeface="Montserrat"/>
              </a:endParaRPr>
            </a:p>
            <a:p>
              <a:pPr marL="0" lvl="0" indent="0" algn="l" rtl="0">
                <a:lnSpc>
                  <a:spcPct val="115000"/>
                </a:lnSpc>
                <a:spcBef>
                  <a:spcPts val="0"/>
                </a:spcBef>
                <a:spcAft>
                  <a:spcPts val="0"/>
                </a:spcAft>
                <a:buNone/>
              </a:pPr>
              <a:endParaRPr sz="2000">
                <a:latin typeface="Roboto"/>
                <a:ea typeface="Roboto"/>
                <a:cs typeface="Roboto"/>
                <a:sym typeface="Roboto"/>
              </a:endParaRPr>
            </a:p>
          </p:txBody>
        </p:sp>
      </p:grpSp>
      <p:pic>
        <p:nvPicPr>
          <p:cNvPr id="550" name="Google Shape;550;g381ca1501ed_0_0"/>
          <p:cNvPicPr preferRelativeResize="0"/>
          <p:nvPr/>
        </p:nvPicPr>
        <p:blipFill rotWithShape="1">
          <a:blip r:embed="rId3">
            <a:alphaModFix/>
          </a:blip>
          <a:srcRect l="25645" t="38694" b="14607"/>
          <a:stretch/>
        </p:blipFill>
        <p:spPr>
          <a:xfrm>
            <a:off x="483775" y="7530900"/>
            <a:ext cx="2935850" cy="24615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4"/>
        <p:cNvGrpSpPr/>
        <p:nvPr/>
      </p:nvGrpSpPr>
      <p:grpSpPr>
        <a:xfrm>
          <a:off x="0" y="0"/>
          <a:ext cx="0" cy="0"/>
          <a:chOff x="0" y="0"/>
          <a:chExt cx="0" cy="0"/>
        </a:xfrm>
      </p:grpSpPr>
      <p:cxnSp>
        <p:nvCxnSpPr>
          <p:cNvPr id="555" name="Google Shape;555;g381ca1501ed_0_156"/>
          <p:cNvCxnSpPr/>
          <p:nvPr/>
        </p:nvCxnSpPr>
        <p:spPr>
          <a:xfrm>
            <a:off x="1169200" y="335750"/>
            <a:ext cx="0" cy="1675500"/>
          </a:xfrm>
          <a:prstGeom prst="straightConnector1">
            <a:avLst/>
          </a:prstGeom>
          <a:noFill/>
          <a:ln w="209550" cap="flat" cmpd="sng">
            <a:solidFill>
              <a:schemeClr val="accent2"/>
            </a:solidFill>
            <a:prstDash val="solid"/>
            <a:round/>
            <a:headEnd type="none" w="sm" len="sm"/>
            <a:tailEnd type="none" w="sm" len="sm"/>
          </a:ln>
        </p:spPr>
      </p:cxnSp>
      <p:sp>
        <p:nvSpPr>
          <p:cNvPr id="556" name="Google Shape;556;g381ca1501ed_0_156"/>
          <p:cNvSpPr txBox="1"/>
          <p:nvPr/>
        </p:nvSpPr>
        <p:spPr>
          <a:xfrm>
            <a:off x="1769400" y="634700"/>
            <a:ext cx="17052600" cy="1077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000"/>
              <a:buFont typeface="Arial"/>
              <a:buNone/>
            </a:pPr>
            <a:r>
              <a:rPr lang="en-US" sz="7000" b="1">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5"/>
                  </a:ext>
                </a:extLst>
              </a:rPr>
              <a:t>NWT</a:t>
            </a:r>
            <a:r>
              <a:rPr lang="en-US" sz="7000" b="1">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6"/>
                  </a:ext>
                </a:extLst>
              </a:rPr>
              <a:t> Engagement Highlights</a:t>
            </a:r>
            <a:r>
              <a:rPr lang="en-US" sz="7000" b="1" i="0" u="none" strike="noStrike" cap="none">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7"/>
                  </a:ext>
                </a:extLst>
              </a:rPr>
              <a:t>  </a:t>
            </a:r>
            <a:endParaRPr sz="7000" b="1" i="0" u="none" strike="noStrike" cap="none">
              <a:solidFill>
                <a:schemeClr val="dk1"/>
              </a:solidFill>
              <a:latin typeface="Montserrat"/>
              <a:ea typeface="Montserrat"/>
              <a:cs typeface="Montserrat"/>
              <a:sym typeface="Montserrat"/>
            </a:endParaRPr>
          </a:p>
        </p:txBody>
      </p:sp>
      <p:grpSp>
        <p:nvGrpSpPr>
          <p:cNvPr id="557" name="Google Shape;557;g381ca1501ed_0_156"/>
          <p:cNvGrpSpPr/>
          <p:nvPr/>
        </p:nvGrpSpPr>
        <p:grpSpPr>
          <a:xfrm>
            <a:off x="247" y="2323250"/>
            <a:ext cx="18287502" cy="42938"/>
            <a:chOff x="-2765" y="2806255"/>
            <a:chExt cx="13694400" cy="5400"/>
          </a:xfrm>
        </p:grpSpPr>
        <p:cxnSp>
          <p:nvCxnSpPr>
            <p:cNvPr id="558" name="Google Shape;558;g381ca1501ed_0_156"/>
            <p:cNvCxnSpPr/>
            <p:nvPr/>
          </p:nvCxnSpPr>
          <p:spPr>
            <a:xfrm rot="10800000" flipH="1">
              <a:off x="-2765" y="2810755"/>
              <a:ext cx="2282400" cy="900"/>
            </a:xfrm>
            <a:prstGeom prst="straightConnector1">
              <a:avLst/>
            </a:prstGeom>
            <a:noFill/>
            <a:ln w="50800" cap="flat" cmpd="sng">
              <a:solidFill>
                <a:srgbClr val="153056"/>
              </a:solidFill>
              <a:prstDash val="solid"/>
              <a:round/>
              <a:headEnd type="none" w="sm" len="sm"/>
              <a:tailEnd type="none" w="sm" len="sm"/>
            </a:ln>
          </p:spPr>
        </p:cxnSp>
        <p:cxnSp>
          <p:nvCxnSpPr>
            <p:cNvPr id="559" name="Google Shape;559;g381ca1501ed_0_156"/>
            <p:cNvCxnSpPr/>
            <p:nvPr/>
          </p:nvCxnSpPr>
          <p:spPr>
            <a:xfrm rot="10800000" flipH="1">
              <a:off x="2279635" y="2809855"/>
              <a:ext cx="2282400" cy="900"/>
            </a:xfrm>
            <a:prstGeom prst="straightConnector1">
              <a:avLst/>
            </a:prstGeom>
            <a:noFill/>
            <a:ln w="50800" cap="flat" cmpd="sng">
              <a:solidFill>
                <a:srgbClr val="1D3D72"/>
              </a:solidFill>
              <a:prstDash val="solid"/>
              <a:round/>
              <a:headEnd type="none" w="sm" len="sm"/>
              <a:tailEnd type="none" w="sm" len="sm"/>
            </a:ln>
          </p:spPr>
        </p:cxnSp>
        <p:cxnSp>
          <p:nvCxnSpPr>
            <p:cNvPr id="560" name="Google Shape;560;g381ca1501ed_0_156"/>
            <p:cNvCxnSpPr/>
            <p:nvPr/>
          </p:nvCxnSpPr>
          <p:spPr>
            <a:xfrm rot="10800000" flipH="1">
              <a:off x="4562035" y="2808955"/>
              <a:ext cx="2282400" cy="900"/>
            </a:xfrm>
            <a:prstGeom prst="straightConnector1">
              <a:avLst/>
            </a:prstGeom>
            <a:noFill/>
            <a:ln w="50800" cap="flat" cmpd="sng">
              <a:solidFill>
                <a:srgbClr val="124B8E"/>
              </a:solidFill>
              <a:prstDash val="solid"/>
              <a:round/>
              <a:headEnd type="none" w="sm" len="sm"/>
              <a:tailEnd type="none" w="sm" len="sm"/>
            </a:ln>
          </p:spPr>
        </p:cxnSp>
        <p:cxnSp>
          <p:nvCxnSpPr>
            <p:cNvPr id="561" name="Google Shape;561;g381ca1501ed_0_156"/>
            <p:cNvCxnSpPr/>
            <p:nvPr/>
          </p:nvCxnSpPr>
          <p:spPr>
            <a:xfrm rot="10800000" flipH="1">
              <a:off x="6844435" y="2808055"/>
              <a:ext cx="2282400" cy="900"/>
            </a:xfrm>
            <a:prstGeom prst="straightConnector1">
              <a:avLst/>
            </a:prstGeom>
            <a:noFill/>
            <a:ln w="50800" cap="flat" cmpd="sng">
              <a:solidFill>
                <a:srgbClr val="2E65B0"/>
              </a:solidFill>
              <a:prstDash val="solid"/>
              <a:round/>
              <a:headEnd type="none" w="sm" len="sm"/>
              <a:tailEnd type="none" w="sm" len="sm"/>
            </a:ln>
          </p:spPr>
        </p:cxnSp>
        <p:cxnSp>
          <p:nvCxnSpPr>
            <p:cNvPr id="562" name="Google Shape;562;g381ca1501ed_0_156"/>
            <p:cNvCxnSpPr/>
            <p:nvPr/>
          </p:nvCxnSpPr>
          <p:spPr>
            <a:xfrm rot="10800000" flipH="1">
              <a:off x="9126835" y="2807155"/>
              <a:ext cx="2282400" cy="900"/>
            </a:xfrm>
            <a:prstGeom prst="straightConnector1">
              <a:avLst/>
            </a:prstGeom>
            <a:noFill/>
            <a:ln w="50800" cap="flat" cmpd="sng">
              <a:solidFill>
                <a:srgbClr val="F05B71"/>
              </a:solidFill>
              <a:prstDash val="solid"/>
              <a:round/>
              <a:headEnd type="none" w="sm" len="sm"/>
              <a:tailEnd type="none" w="sm" len="sm"/>
            </a:ln>
          </p:spPr>
        </p:cxnSp>
        <p:cxnSp>
          <p:nvCxnSpPr>
            <p:cNvPr id="563" name="Google Shape;563;g381ca1501ed_0_156"/>
            <p:cNvCxnSpPr/>
            <p:nvPr/>
          </p:nvCxnSpPr>
          <p:spPr>
            <a:xfrm rot="10800000" flipH="1">
              <a:off x="11409235" y="2806255"/>
              <a:ext cx="2282400" cy="900"/>
            </a:xfrm>
            <a:prstGeom prst="straightConnector1">
              <a:avLst/>
            </a:prstGeom>
            <a:noFill/>
            <a:ln w="50800" cap="flat" cmpd="sng">
              <a:solidFill>
                <a:srgbClr val="FDC482"/>
              </a:solidFill>
              <a:prstDash val="solid"/>
              <a:round/>
              <a:headEnd type="none" w="sm" len="sm"/>
              <a:tailEnd type="none" w="sm" len="sm"/>
            </a:ln>
          </p:spPr>
        </p:cxnSp>
      </p:grpSp>
      <p:grpSp>
        <p:nvGrpSpPr>
          <p:cNvPr id="564" name="Google Shape;564;g381ca1501ed_0_156"/>
          <p:cNvGrpSpPr/>
          <p:nvPr/>
        </p:nvGrpSpPr>
        <p:grpSpPr>
          <a:xfrm>
            <a:off x="0" y="2684779"/>
            <a:ext cx="4429200" cy="6434996"/>
            <a:chOff x="0" y="1189989"/>
            <a:chExt cx="2214600" cy="3217498"/>
          </a:xfrm>
        </p:grpSpPr>
        <p:sp>
          <p:nvSpPr>
            <p:cNvPr id="565" name="Google Shape;565;g381ca1501ed_0_156"/>
            <p:cNvSpPr/>
            <p:nvPr/>
          </p:nvSpPr>
          <p:spPr>
            <a:xfrm>
              <a:off x="0" y="1189989"/>
              <a:ext cx="2214600" cy="669000"/>
            </a:xfrm>
            <a:prstGeom prst="homePlate">
              <a:avLst>
                <a:gd name="adj" fmla="val 50000"/>
              </a:avLst>
            </a:prstGeom>
            <a:solidFill>
              <a:schemeClr val="dk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2000" b="1">
                  <a:solidFill>
                    <a:srgbClr val="FFFFFF"/>
                  </a:solidFill>
                  <a:latin typeface="Montserrat"/>
                  <a:ea typeface="Montserrat"/>
                  <a:cs typeface="Montserrat"/>
                  <a:sym typeface="Montserrat"/>
                </a:rPr>
                <a:t>Youth</a:t>
              </a:r>
              <a:endParaRPr sz="2000"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FFFFFF"/>
                  </a:solidFill>
                  <a:latin typeface="Montserrat"/>
                  <a:ea typeface="Montserrat"/>
                  <a:cs typeface="Montserrat"/>
                  <a:sym typeface="Montserrat"/>
                </a:rPr>
                <a:t>St Patricks Highschool</a:t>
              </a:r>
              <a:endParaRPr sz="2000">
                <a:solidFill>
                  <a:srgbClr val="FFFFFF"/>
                </a:solidFill>
                <a:latin typeface="Montserrat"/>
                <a:ea typeface="Montserrat"/>
                <a:cs typeface="Montserrat"/>
                <a:sym typeface="Montserrat"/>
              </a:endParaRPr>
            </a:p>
          </p:txBody>
        </p:sp>
        <p:sp>
          <p:nvSpPr>
            <p:cNvPr id="566" name="Google Shape;566;g381ca1501ed_0_156"/>
            <p:cNvSpPr txBox="1"/>
            <p:nvPr/>
          </p:nvSpPr>
          <p:spPr>
            <a:xfrm>
              <a:off x="295050" y="1858988"/>
              <a:ext cx="1624500" cy="25485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1000"/>
                </a:spcBef>
                <a:spcAft>
                  <a:spcPts val="0"/>
                </a:spcAft>
                <a:buNone/>
              </a:pPr>
              <a:r>
                <a:rPr lang="en-US" sz="2000">
                  <a:solidFill>
                    <a:srgbClr val="888888"/>
                  </a:solidFill>
                  <a:latin typeface="Montserrat"/>
                  <a:ea typeface="Montserrat"/>
                  <a:cs typeface="Montserrat"/>
                  <a:sym typeface="Montserrat"/>
                </a:rPr>
                <a:t>Presentation on project themes </a:t>
              </a:r>
              <a:r>
                <a:rPr lang="en-US" sz="2000" b="1">
                  <a:solidFill>
                    <a:srgbClr val="888888"/>
                  </a:solidFill>
                  <a:latin typeface="Montserrat"/>
                  <a:ea typeface="Montserrat"/>
                  <a:cs typeface="Montserrat"/>
                  <a:sym typeface="Montserrat"/>
                </a:rPr>
                <a:t>| </a:t>
              </a:r>
              <a:r>
                <a:rPr lang="en-US" sz="2000">
                  <a:solidFill>
                    <a:srgbClr val="888888"/>
                  </a:solidFill>
                  <a:latin typeface="Montserrat"/>
                  <a:ea typeface="Montserrat"/>
                  <a:cs typeface="Montserrat"/>
                  <a:sym typeface="Montserrat"/>
                </a:rPr>
                <a:t>Participatory mapping and discussion of local climate impacts </a:t>
              </a:r>
              <a:endParaRPr sz="2000">
                <a:solidFill>
                  <a:srgbClr val="888888"/>
                </a:solidFill>
                <a:latin typeface="Montserrat"/>
                <a:ea typeface="Montserrat"/>
                <a:cs typeface="Montserrat"/>
                <a:sym typeface="Montserrat"/>
              </a:endParaRPr>
            </a:p>
            <a:p>
              <a:pPr marL="0" lvl="0" indent="0" algn="l" rtl="0">
                <a:lnSpc>
                  <a:spcPct val="115000"/>
                </a:lnSpc>
                <a:spcBef>
                  <a:spcPts val="0"/>
                </a:spcBef>
                <a:spcAft>
                  <a:spcPts val="0"/>
                </a:spcAft>
                <a:buNone/>
              </a:pPr>
              <a:endParaRPr sz="2000">
                <a:latin typeface="Roboto"/>
                <a:ea typeface="Roboto"/>
                <a:cs typeface="Roboto"/>
                <a:sym typeface="Roboto"/>
              </a:endParaRPr>
            </a:p>
          </p:txBody>
        </p:sp>
      </p:grpSp>
      <p:grpSp>
        <p:nvGrpSpPr>
          <p:cNvPr id="567" name="Google Shape;567;g381ca1501ed_0_156"/>
          <p:cNvGrpSpPr/>
          <p:nvPr/>
        </p:nvGrpSpPr>
        <p:grpSpPr>
          <a:xfrm>
            <a:off x="3676650" y="2684350"/>
            <a:ext cx="4128000" cy="6250250"/>
            <a:chOff x="1838325" y="1189775"/>
            <a:chExt cx="2064000" cy="3125125"/>
          </a:xfrm>
        </p:grpSpPr>
        <p:sp>
          <p:nvSpPr>
            <p:cNvPr id="568" name="Google Shape;568;g381ca1501ed_0_156"/>
            <p:cNvSpPr/>
            <p:nvPr/>
          </p:nvSpPr>
          <p:spPr>
            <a:xfrm>
              <a:off x="1838325" y="1189775"/>
              <a:ext cx="2064000" cy="669000"/>
            </a:xfrm>
            <a:prstGeom prst="chevron">
              <a:avLst>
                <a:gd name="adj" fmla="val 50000"/>
              </a:avLst>
            </a:prstGeom>
            <a:solidFill>
              <a:schemeClr val="accent4"/>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2000" b="1">
                  <a:solidFill>
                    <a:srgbClr val="FFFFFF"/>
                  </a:solidFill>
                  <a:latin typeface="Montserrat"/>
                  <a:ea typeface="Montserrat"/>
                  <a:cs typeface="Montserrat"/>
                  <a:sym typeface="Montserrat"/>
                </a:rPr>
                <a:t>Dechinta</a:t>
              </a:r>
              <a:endParaRPr sz="2000"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FFFFFF"/>
                  </a:solidFill>
                  <a:latin typeface="Montserrat"/>
                  <a:ea typeface="Montserrat"/>
                  <a:cs typeface="Montserrat"/>
                  <a:sym typeface="Montserrat"/>
                </a:rPr>
                <a:t>Indigenous Land Based Education</a:t>
              </a:r>
              <a:endParaRPr sz="2000">
                <a:solidFill>
                  <a:srgbClr val="FFFFFF"/>
                </a:solidFill>
                <a:latin typeface="Montserrat"/>
                <a:ea typeface="Montserrat"/>
                <a:cs typeface="Montserrat"/>
                <a:sym typeface="Montserrat"/>
              </a:endParaRPr>
            </a:p>
          </p:txBody>
        </p:sp>
        <p:sp>
          <p:nvSpPr>
            <p:cNvPr id="569" name="Google Shape;569;g381ca1501ed_0_156"/>
            <p:cNvSpPr txBox="1"/>
            <p:nvPr/>
          </p:nvSpPr>
          <p:spPr>
            <a:xfrm>
              <a:off x="2017250" y="1766100"/>
              <a:ext cx="1624500" cy="25488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800"/>
                </a:spcBef>
                <a:spcAft>
                  <a:spcPts val="0"/>
                </a:spcAft>
                <a:buNone/>
              </a:pPr>
              <a:r>
                <a:rPr lang="en-US" sz="2000">
                  <a:solidFill>
                    <a:schemeClr val="dk2"/>
                  </a:solidFill>
                  <a:latin typeface="Montserrat"/>
                  <a:ea typeface="Montserrat"/>
                  <a:cs typeface="Montserrat"/>
                  <a:sym typeface="Montserrat"/>
                </a:rPr>
                <a:t>Emphasis on Indigenous knowledge and leadership in ecosystem monitoring and assessment </a:t>
              </a:r>
              <a:r>
                <a:rPr lang="en-US" sz="2000" b="1">
                  <a:solidFill>
                    <a:schemeClr val="dk2"/>
                  </a:solidFill>
                  <a:latin typeface="Montserrat"/>
                  <a:ea typeface="Montserrat"/>
                  <a:cs typeface="Montserrat"/>
                  <a:sym typeface="Montserrat"/>
                </a:rPr>
                <a:t>| </a:t>
              </a:r>
              <a:r>
                <a:rPr lang="en-US" sz="2000">
                  <a:solidFill>
                    <a:schemeClr val="dk2"/>
                  </a:solidFill>
                  <a:latin typeface="Montserrat"/>
                  <a:ea typeface="Montserrat"/>
                  <a:cs typeface="Montserrat"/>
                  <a:sym typeface="Montserrat"/>
                </a:rPr>
                <a:t>Excitement and mistrust of government initiatives </a:t>
              </a:r>
              <a:endParaRPr sz="2000">
                <a:latin typeface="Roboto"/>
                <a:ea typeface="Roboto"/>
                <a:cs typeface="Roboto"/>
                <a:sym typeface="Roboto"/>
              </a:endParaRPr>
            </a:p>
            <a:p>
              <a:pPr marL="0" lvl="0" indent="0" algn="l" rtl="0">
                <a:lnSpc>
                  <a:spcPct val="115000"/>
                </a:lnSpc>
                <a:spcBef>
                  <a:spcPts val="0"/>
                </a:spcBef>
                <a:spcAft>
                  <a:spcPts val="0"/>
                </a:spcAft>
                <a:buNone/>
              </a:pPr>
              <a:endParaRPr sz="2000">
                <a:latin typeface="Roboto"/>
                <a:ea typeface="Roboto"/>
                <a:cs typeface="Roboto"/>
                <a:sym typeface="Roboto"/>
              </a:endParaRPr>
            </a:p>
          </p:txBody>
        </p:sp>
      </p:grpSp>
      <p:grpSp>
        <p:nvGrpSpPr>
          <p:cNvPr id="570" name="Google Shape;570;g381ca1501ed_0_156"/>
          <p:cNvGrpSpPr/>
          <p:nvPr/>
        </p:nvGrpSpPr>
        <p:grpSpPr>
          <a:xfrm>
            <a:off x="7033500" y="2684350"/>
            <a:ext cx="4128000" cy="6435600"/>
            <a:chOff x="3516750" y="1189775"/>
            <a:chExt cx="2064000" cy="3217800"/>
          </a:xfrm>
        </p:grpSpPr>
        <p:sp>
          <p:nvSpPr>
            <p:cNvPr id="571" name="Google Shape;571;g381ca1501ed_0_156"/>
            <p:cNvSpPr/>
            <p:nvPr/>
          </p:nvSpPr>
          <p:spPr>
            <a:xfrm>
              <a:off x="3516750" y="1189775"/>
              <a:ext cx="2064000" cy="669000"/>
            </a:xfrm>
            <a:prstGeom prst="chevron">
              <a:avLst>
                <a:gd name="adj" fmla="val 50000"/>
              </a:avLst>
            </a:prstGeom>
            <a:solidFill>
              <a:schemeClr val="accen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2000" b="1">
                  <a:solidFill>
                    <a:srgbClr val="FFFFFF"/>
                  </a:solidFill>
                  <a:latin typeface="Montserrat"/>
                  <a:ea typeface="Montserrat"/>
                  <a:cs typeface="Montserrat"/>
                  <a:sym typeface="Montserrat"/>
                </a:rPr>
                <a:t>Community</a:t>
              </a:r>
              <a:endParaRPr sz="2000"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FFFFFF"/>
                  </a:solidFill>
                  <a:latin typeface="Montserrat"/>
                  <a:ea typeface="Montserrat"/>
                  <a:cs typeface="Montserrat"/>
                  <a:sym typeface="Montserrat"/>
                </a:rPr>
                <a:t>Farmers Market</a:t>
              </a:r>
              <a:endParaRPr sz="2000">
                <a:solidFill>
                  <a:srgbClr val="FFFFFF"/>
                </a:solidFill>
                <a:latin typeface="Montserrat"/>
                <a:ea typeface="Montserrat"/>
                <a:cs typeface="Montserrat"/>
                <a:sym typeface="Montserrat"/>
              </a:endParaRPr>
            </a:p>
          </p:txBody>
        </p:sp>
        <p:sp>
          <p:nvSpPr>
            <p:cNvPr id="572" name="Google Shape;572;g381ca1501ed_0_156"/>
            <p:cNvSpPr txBox="1"/>
            <p:nvPr/>
          </p:nvSpPr>
          <p:spPr>
            <a:xfrm>
              <a:off x="3739450" y="1858775"/>
              <a:ext cx="1624500" cy="25488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800"/>
                </a:spcBef>
                <a:spcAft>
                  <a:spcPts val="0"/>
                </a:spcAft>
                <a:buNone/>
              </a:pPr>
              <a:endParaRPr sz="2000">
                <a:latin typeface="Roboto"/>
                <a:ea typeface="Roboto"/>
                <a:cs typeface="Roboto"/>
                <a:sym typeface="Roboto"/>
              </a:endParaRPr>
            </a:p>
          </p:txBody>
        </p:sp>
      </p:grpSp>
      <p:grpSp>
        <p:nvGrpSpPr>
          <p:cNvPr id="573" name="Google Shape;573;g381ca1501ed_0_156"/>
          <p:cNvGrpSpPr/>
          <p:nvPr/>
        </p:nvGrpSpPr>
        <p:grpSpPr>
          <a:xfrm>
            <a:off x="13748050" y="2684350"/>
            <a:ext cx="4128000" cy="6435600"/>
            <a:chOff x="6874025" y="1189775"/>
            <a:chExt cx="2064000" cy="3217800"/>
          </a:xfrm>
        </p:grpSpPr>
        <p:sp>
          <p:nvSpPr>
            <p:cNvPr id="574" name="Google Shape;574;g381ca1501ed_0_156"/>
            <p:cNvSpPr/>
            <p:nvPr/>
          </p:nvSpPr>
          <p:spPr>
            <a:xfrm>
              <a:off x="6874025" y="1189775"/>
              <a:ext cx="2064000" cy="669000"/>
            </a:xfrm>
            <a:prstGeom prst="chevron">
              <a:avLst>
                <a:gd name="adj" fmla="val 50000"/>
              </a:avLst>
            </a:prstGeom>
            <a:solidFill>
              <a:schemeClr val="accent4"/>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2000" b="1">
                  <a:solidFill>
                    <a:srgbClr val="FFFFFF"/>
                  </a:solidFill>
                  <a:latin typeface="Montserrat"/>
                  <a:ea typeface="Montserrat"/>
                  <a:cs typeface="Montserrat"/>
                  <a:sym typeface="Montserrat"/>
                </a:rPr>
                <a:t>Regulatory</a:t>
              </a:r>
              <a:endParaRPr sz="2000"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FFFFFF"/>
                  </a:solidFill>
                  <a:latin typeface="Montserrat"/>
                  <a:ea typeface="Montserrat"/>
                  <a:cs typeface="Montserrat"/>
                  <a:sym typeface="Montserrat"/>
                </a:rPr>
                <a:t>Stakeholder Engagement</a:t>
              </a:r>
              <a:endParaRPr sz="2000">
                <a:solidFill>
                  <a:srgbClr val="FFFFFF"/>
                </a:solidFill>
                <a:latin typeface="Montserrat"/>
                <a:ea typeface="Montserrat"/>
                <a:cs typeface="Montserrat"/>
                <a:sym typeface="Montserrat"/>
              </a:endParaRPr>
            </a:p>
          </p:txBody>
        </p:sp>
        <p:sp>
          <p:nvSpPr>
            <p:cNvPr id="575" name="Google Shape;575;g381ca1501ed_0_156"/>
            <p:cNvSpPr txBox="1"/>
            <p:nvPr/>
          </p:nvSpPr>
          <p:spPr>
            <a:xfrm>
              <a:off x="7183850" y="1858775"/>
              <a:ext cx="1624500" cy="2548800"/>
            </a:xfrm>
            <a:prstGeom prst="rect">
              <a:avLst/>
            </a:prstGeom>
            <a:solidFill>
              <a:schemeClr val="lt1"/>
            </a:solidFill>
            <a:ln>
              <a:noFill/>
            </a:ln>
          </p:spPr>
          <p:txBody>
            <a:bodyPr spcFirstLastPara="1" wrap="square" lIns="182850" tIns="182850" rIns="182850" bIns="182850" anchor="t" anchorCtr="0">
              <a:noAutofit/>
            </a:bodyPr>
            <a:lstStyle/>
            <a:p>
              <a:pPr marL="0" lvl="0" indent="0" algn="l" rtl="0">
                <a:lnSpc>
                  <a:spcPct val="115000"/>
                </a:lnSpc>
                <a:spcBef>
                  <a:spcPts val="0"/>
                </a:spcBef>
                <a:spcAft>
                  <a:spcPts val="0"/>
                </a:spcAft>
                <a:buNone/>
              </a:pPr>
              <a:endParaRPr sz="2000">
                <a:solidFill>
                  <a:schemeClr val="dk2"/>
                </a:solidFill>
                <a:latin typeface="Montserrat"/>
                <a:ea typeface="Montserrat"/>
                <a:cs typeface="Montserrat"/>
                <a:sym typeface="Montserrat"/>
              </a:endParaRPr>
            </a:p>
          </p:txBody>
        </p:sp>
      </p:grpSp>
      <p:grpSp>
        <p:nvGrpSpPr>
          <p:cNvPr id="576" name="Google Shape;576;g381ca1501ed_0_156"/>
          <p:cNvGrpSpPr/>
          <p:nvPr/>
        </p:nvGrpSpPr>
        <p:grpSpPr>
          <a:xfrm>
            <a:off x="10390700" y="2684350"/>
            <a:ext cx="4128000" cy="6435600"/>
            <a:chOff x="5195350" y="1189775"/>
            <a:chExt cx="2064000" cy="3217800"/>
          </a:xfrm>
        </p:grpSpPr>
        <p:sp>
          <p:nvSpPr>
            <p:cNvPr id="577" name="Google Shape;577;g381ca1501ed_0_156"/>
            <p:cNvSpPr/>
            <p:nvPr/>
          </p:nvSpPr>
          <p:spPr>
            <a:xfrm>
              <a:off x="5195350" y="1189775"/>
              <a:ext cx="2064000" cy="669000"/>
            </a:xfrm>
            <a:prstGeom prst="chevron">
              <a:avLst>
                <a:gd name="adj" fmla="val 50000"/>
              </a:avLst>
            </a:prstGeom>
            <a:solidFill>
              <a:schemeClr val="dk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2000" b="1">
                  <a:solidFill>
                    <a:srgbClr val="FFFFFF"/>
                  </a:solidFill>
                  <a:latin typeface="Montserrat"/>
                  <a:ea typeface="Montserrat"/>
                  <a:cs typeface="Montserrat"/>
                  <a:sym typeface="Montserrat"/>
                </a:rPr>
                <a:t>Community</a:t>
              </a:r>
              <a:endParaRPr sz="2000"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FFFFFF"/>
                  </a:solidFill>
                  <a:latin typeface="Montserrat"/>
                  <a:ea typeface="Montserrat"/>
                  <a:cs typeface="Montserrat"/>
                  <a:sym typeface="Montserrat"/>
                </a:rPr>
                <a:t>Engagement Event</a:t>
              </a:r>
              <a:endParaRPr sz="2000">
                <a:solidFill>
                  <a:srgbClr val="FFFFFF"/>
                </a:solidFill>
                <a:latin typeface="Montserrat"/>
                <a:ea typeface="Montserrat"/>
                <a:cs typeface="Montserrat"/>
                <a:sym typeface="Montserrat"/>
              </a:endParaRPr>
            </a:p>
          </p:txBody>
        </p:sp>
        <p:sp>
          <p:nvSpPr>
            <p:cNvPr id="578" name="Google Shape;578;g381ca1501ed_0_156"/>
            <p:cNvSpPr txBox="1"/>
            <p:nvPr/>
          </p:nvSpPr>
          <p:spPr>
            <a:xfrm>
              <a:off x="5461650" y="1858775"/>
              <a:ext cx="1624500" cy="25488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800"/>
                </a:spcBef>
                <a:spcAft>
                  <a:spcPts val="0"/>
                </a:spcAft>
                <a:buNone/>
              </a:pPr>
              <a:endParaRPr sz="2000">
                <a:solidFill>
                  <a:schemeClr val="dk2"/>
                </a:solidFill>
                <a:latin typeface="Montserrat"/>
                <a:ea typeface="Montserrat"/>
                <a:cs typeface="Montserrat"/>
                <a:sym typeface="Montserrat"/>
              </a:endParaRPr>
            </a:p>
            <a:p>
              <a:pPr marL="0" lvl="0" indent="0" algn="l" rtl="0">
                <a:lnSpc>
                  <a:spcPct val="115000"/>
                </a:lnSpc>
                <a:spcBef>
                  <a:spcPts val="0"/>
                </a:spcBef>
                <a:spcAft>
                  <a:spcPts val="0"/>
                </a:spcAft>
                <a:buNone/>
              </a:pPr>
              <a:endParaRPr sz="2000">
                <a:latin typeface="Roboto"/>
                <a:ea typeface="Roboto"/>
                <a:cs typeface="Roboto"/>
                <a:sym typeface="Roboto"/>
              </a:endParaRPr>
            </a:p>
          </p:txBody>
        </p:sp>
      </p:grpSp>
      <p:pic>
        <p:nvPicPr>
          <p:cNvPr id="579" name="Google Shape;579;g381ca1501ed_0_156"/>
          <p:cNvPicPr preferRelativeResize="0"/>
          <p:nvPr/>
        </p:nvPicPr>
        <p:blipFill rotWithShape="1">
          <a:blip r:embed="rId3">
            <a:alphaModFix/>
          </a:blip>
          <a:srcRect l="25645" t="38694" b="14607"/>
          <a:stretch/>
        </p:blipFill>
        <p:spPr>
          <a:xfrm>
            <a:off x="483775" y="7530900"/>
            <a:ext cx="2935850" cy="2461575"/>
          </a:xfrm>
          <a:prstGeom prst="rect">
            <a:avLst/>
          </a:prstGeom>
          <a:noFill/>
          <a:ln>
            <a:noFill/>
          </a:ln>
        </p:spPr>
      </p:pic>
      <p:pic>
        <p:nvPicPr>
          <p:cNvPr id="580" name="Google Shape;580;g381ca1501ed_0_156" title="PXL_20250603_201032172.jpeg"/>
          <p:cNvPicPr preferRelativeResize="0"/>
          <p:nvPr/>
        </p:nvPicPr>
        <p:blipFill>
          <a:blip r:embed="rId4">
            <a:alphaModFix/>
          </a:blip>
          <a:stretch>
            <a:fillRect/>
          </a:stretch>
        </p:blipFill>
        <p:spPr>
          <a:xfrm>
            <a:off x="4034449" y="7597524"/>
            <a:ext cx="3182624" cy="23949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4"/>
        <p:cNvGrpSpPr/>
        <p:nvPr/>
      </p:nvGrpSpPr>
      <p:grpSpPr>
        <a:xfrm>
          <a:off x="0" y="0"/>
          <a:ext cx="0" cy="0"/>
          <a:chOff x="0" y="0"/>
          <a:chExt cx="0" cy="0"/>
        </a:xfrm>
      </p:grpSpPr>
      <p:cxnSp>
        <p:nvCxnSpPr>
          <p:cNvPr id="585" name="Google Shape;585;g381ca1501ed_0_64"/>
          <p:cNvCxnSpPr/>
          <p:nvPr/>
        </p:nvCxnSpPr>
        <p:spPr>
          <a:xfrm>
            <a:off x="1169200" y="335750"/>
            <a:ext cx="0" cy="1675500"/>
          </a:xfrm>
          <a:prstGeom prst="straightConnector1">
            <a:avLst/>
          </a:prstGeom>
          <a:noFill/>
          <a:ln w="209550" cap="flat" cmpd="sng">
            <a:solidFill>
              <a:schemeClr val="accent2"/>
            </a:solidFill>
            <a:prstDash val="solid"/>
            <a:round/>
            <a:headEnd type="none" w="sm" len="sm"/>
            <a:tailEnd type="none" w="sm" len="sm"/>
          </a:ln>
        </p:spPr>
      </p:cxnSp>
      <p:sp>
        <p:nvSpPr>
          <p:cNvPr id="586" name="Google Shape;586;g381ca1501ed_0_64"/>
          <p:cNvSpPr txBox="1"/>
          <p:nvPr/>
        </p:nvSpPr>
        <p:spPr>
          <a:xfrm>
            <a:off x="1769400" y="634700"/>
            <a:ext cx="17052600" cy="1077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000"/>
              <a:buFont typeface="Arial"/>
              <a:buNone/>
            </a:pPr>
            <a:r>
              <a:rPr lang="en-US" sz="7000" b="1">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8"/>
                  </a:ext>
                </a:extLst>
              </a:rPr>
              <a:t>NWT</a:t>
            </a:r>
            <a:r>
              <a:rPr lang="en-US" sz="7000" b="1">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9"/>
                  </a:ext>
                </a:extLst>
              </a:rPr>
              <a:t> Engagement Highlights</a:t>
            </a:r>
            <a:r>
              <a:rPr lang="en-US" sz="7000" b="1" i="0" u="none" strike="noStrike" cap="none">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0"/>
                  </a:ext>
                </a:extLst>
              </a:rPr>
              <a:t>  </a:t>
            </a:r>
            <a:endParaRPr sz="7000" b="1" i="0" u="none" strike="noStrike" cap="none">
              <a:solidFill>
                <a:schemeClr val="dk1"/>
              </a:solidFill>
              <a:latin typeface="Montserrat"/>
              <a:ea typeface="Montserrat"/>
              <a:cs typeface="Montserrat"/>
              <a:sym typeface="Montserrat"/>
            </a:endParaRPr>
          </a:p>
        </p:txBody>
      </p:sp>
      <p:grpSp>
        <p:nvGrpSpPr>
          <p:cNvPr id="587" name="Google Shape;587;g381ca1501ed_0_64"/>
          <p:cNvGrpSpPr/>
          <p:nvPr/>
        </p:nvGrpSpPr>
        <p:grpSpPr>
          <a:xfrm>
            <a:off x="247" y="2323250"/>
            <a:ext cx="18287502" cy="42938"/>
            <a:chOff x="-2765" y="2806255"/>
            <a:chExt cx="13694400" cy="5400"/>
          </a:xfrm>
        </p:grpSpPr>
        <p:cxnSp>
          <p:nvCxnSpPr>
            <p:cNvPr id="588" name="Google Shape;588;g381ca1501ed_0_64"/>
            <p:cNvCxnSpPr/>
            <p:nvPr/>
          </p:nvCxnSpPr>
          <p:spPr>
            <a:xfrm rot="10800000" flipH="1">
              <a:off x="-2765" y="2810755"/>
              <a:ext cx="2282400" cy="900"/>
            </a:xfrm>
            <a:prstGeom prst="straightConnector1">
              <a:avLst/>
            </a:prstGeom>
            <a:noFill/>
            <a:ln w="50800" cap="flat" cmpd="sng">
              <a:solidFill>
                <a:srgbClr val="153056"/>
              </a:solidFill>
              <a:prstDash val="solid"/>
              <a:round/>
              <a:headEnd type="none" w="sm" len="sm"/>
              <a:tailEnd type="none" w="sm" len="sm"/>
            </a:ln>
          </p:spPr>
        </p:cxnSp>
        <p:cxnSp>
          <p:nvCxnSpPr>
            <p:cNvPr id="589" name="Google Shape;589;g381ca1501ed_0_64"/>
            <p:cNvCxnSpPr/>
            <p:nvPr/>
          </p:nvCxnSpPr>
          <p:spPr>
            <a:xfrm rot="10800000" flipH="1">
              <a:off x="2279635" y="2809855"/>
              <a:ext cx="2282400" cy="900"/>
            </a:xfrm>
            <a:prstGeom prst="straightConnector1">
              <a:avLst/>
            </a:prstGeom>
            <a:noFill/>
            <a:ln w="50800" cap="flat" cmpd="sng">
              <a:solidFill>
                <a:srgbClr val="1D3D72"/>
              </a:solidFill>
              <a:prstDash val="solid"/>
              <a:round/>
              <a:headEnd type="none" w="sm" len="sm"/>
              <a:tailEnd type="none" w="sm" len="sm"/>
            </a:ln>
          </p:spPr>
        </p:cxnSp>
        <p:cxnSp>
          <p:nvCxnSpPr>
            <p:cNvPr id="590" name="Google Shape;590;g381ca1501ed_0_64"/>
            <p:cNvCxnSpPr/>
            <p:nvPr/>
          </p:nvCxnSpPr>
          <p:spPr>
            <a:xfrm rot="10800000" flipH="1">
              <a:off x="4562035" y="2808955"/>
              <a:ext cx="2282400" cy="900"/>
            </a:xfrm>
            <a:prstGeom prst="straightConnector1">
              <a:avLst/>
            </a:prstGeom>
            <a:noFill/>
            <a:ln w="50800" cap="flat" cmpd="sng">
              <a:solidFill>
                <a:srgbClr val="124B8E"/>
              </a:solidFill>
              <a:prstDash val="solid"/>
              <a:round/>
              <a:headEnd type="none" w="sm" len="sm"/>
              <a:tailEnd type="none" w="sm" len="sm"/>
            </a:ln>
          </p:spPr>
        </p:cxnSp>
        <p:cxnSp>
          <p:nvCxnSpPr>
            <p:cNvPr id="591" name="Google Shape;591;g381ca1501ed_0_64"/>
            <p:cNvCxnSpPr/>
            <p:nvPr/>
          </p:nvCxnSpPr>
          <p:spPr>
            <a:xfrm rot="10800000" flipH="1">
              <a:off x="6844435" y="2808055"/>
              <a:ext cx="2282400" cy="900"/>
            </a:xfrm>
            <a:prstGeom prst="straightConnector1">
              <a:avLst/>
            </a:prstGeom>
            <a:noFill/>
            <a:ln w="50800" cap="flat" cmpd="sng">
              <a:solidFill>
                <a:srgbClr val="2E65B0"/>
              </a:solidFill>
              <a:prstDash val="solid"/>
              <a:round/>
              <a:headEnd type="none" w="sm" len="sm"/>
              <a:tailEnd type="none" w="sm" len="sm"/>
            </a:ln>
          </p:spPr>
        </p:cxnSp>
        <p:cxnSp>
          <p:nvCxnSpPr>
            <p:cNvPr id="592" name="Google Shape;592;g381ca1501ed_0_64"/>
            <p:cNvCxnSpPr/>
            <p:nvPr/>
          </p:nvCxnSpPr>
          <p:spPr>
            <a:xfrm rot="10800000" flipH="1">
              <a:off x="9126835" y="2807155"/>
              <a:ext cx="2282400" cy="900"/>
            </a:xfrm>
            <a:prstGeom prst="straightConnector1">
              <a:avLst/>
            </a:prstGeom>
            <a:noFill/>
            <a:ln w="50800" cap="flat" cmpd="sng">
              <a:solidFill>
                <a:srgbClr val="F05B71"/>
              </a:solidFill>
              <a:prstDash val="solid"/>
              <a:round/>
              <a:headEnd type="none" w="sm" len="sm"/>
              <a:tailEnd type="none" w="sm" len="sm"/>
            </a:ln>
          </p:spPr>
        </p:cxnSp>
        <p:cxnSp>
          <p:nvCxnSpPr>
            <p:cNvPr id="593" name="Google Shape;593;g381ca1501ed_0_64"/>
            <p:cNvCxnSpPr/>
            <p:nvPr/>
          </p:nvCxnSpPr>
          <p:spPr>
            <a:xfrm rot="10800000" flipH="1">
              <a:off x="11409235" y="2806255"/>
              <a:ext cx="2282400" cy="900"/>
            </a:xfrm>
            <a:prstGeom prst="straightConnector1">
              <a:avLst/>
            </a:prstGeom>
            <a:noFill/>
            <a:ln w="50800" cap="flat" cmpd="sng">
              <a:solidFill>
                <a:srgbClr val="FDC482"/>
              </a:solidFill>
              <a:prstDash val="solid"/>
              <a:round/>
              <a:headEnd type="none" w="sm" len="sm"/>
              <a:tailEnd type="none" w="sm" len="sm"/>
            </a:ln>
          </p:spPr>
        </p:cxnSp>
      </p:grpSp>
      <p:grpSp>
        <p:nvGrpSpPr>
          <p:cNvPr id="594" name="Google Shape;594;g381ca1501ed_0_64"/>
          <p:cNvGrpSpPr/>
          <p:nvPr/>
        </p:nvGrpSpPr>
        <p:grpSpPr>
          <a:xfrm>
            <a:off x="0" y="2684779"/>
            <a:ext cx="4429200" cy="6434996"/>
            <a:chOff x="0" y="1189989"/>
            <a:chExt cx="2214600" cy="3217498"/>
          </a:xfrm>
        </p:grpSpPr>
        <p:sp>
          <p:nvSpPr>
            <p:cNvPr id="595" name="Google Shape;595;g381ca1501ed_0_64"/>
            <p:cNvSpPr/>
            <p:nvPr/>
          </p:nvSpPr>
          <p:spPr>
            <a:xfrm>
              <a:off x="0" y="1189989"/>
              <a:ext cx="2214600" cy="669000"/>
            </a:xfrm>
            <a:prstGeom prst="homePlate">
              <a:avLst>
                <a:gd name="adj" fmla="val 50000"/>
              </a:avLst>
            </a:prstGeom>
            <a:solidFill>
              <a:schemeClr val="dk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2000" b="1">
                  <a:solidFill>
                    <a:srgbClr val="FFFFFF"/>
                  </a:solidFill>
                  <a:latin typeface="Montserrat"/>
                  <a:ea typeface="Montserrat"/>
                  <a:cs typeface="Montserrat"/>
                  <a:sym typeface="Montserrat"/>
                </a:rPr>
                <a:t>Youth</a:t>
              </a:r>
              <a:endParaRPr sz="2000"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FFFFFF"/>
                  </a:solidFill>
                  <a:latin typeface="Montserrat"/>
                  <a:ea typeface="Montserrat"/>
                  <a:cs typeface="Montserrat"/>
                  <a:sym typeface="Montserrat"/>
                </a:rPr>
                <a:t>St Patricks Highschool</a:t>
              </a:r>
              <a:endParaRPr sz="2000">
                <a:solidFill>
                  <a:srgbClr val="FFFFFF"/>
                </a:solidFill>
                <a:latin typeface="Montserrat"/>
                <a:ea typeface="Montserrat"/>
                <a:cs typeface="Montserrat"/>
                <a:sym typeface="Montserrat"/>
              </a:endParaRPr>
            </a:p>
          </p:txBody>
        </p:sp>
        <p:sp>
          <p:nvSpPr>
            <p:cNvPr id="596" name="Google Shape;596;g381ca1501ed_0_64"/>
            <p:cNvSpPr txBox="1"/>
            <p:nvPr/>
          </p:nvSpPr>
          <p:spPr>
            <a:xfrm>
              <a:off x="295050" y="1858988"/>
              <a:ext cx="1624500" cy="25485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1000"/>
                </a:spcBef>
                <a:spcAft>
                  <a:spcPts val="0"/>
                </a:spcAft>
                <a:buNone/>
              </a:pPr>
              <a:r>
                <a:rPr lang="en-US" sz="2000">
                  <a:solidFill>
                    <a:srgbClr val="888888"/>
                  </a:solidFill>
                  <a:latin typeface="Montserrat"/>
                  <a:ea typeface="Montserrat"/>
                  <a:cs typeface="Montserrat"/>
                  <a:sym typeface="Montserrat"/>
                </a:rPr>
                <a:t>Presentation on project themes </a:t>
              </a:r>
              <a:r>
                <a:rPr lang="en-US" sz="2000" b="1">
                  <a:solidFill>
                    <a:srgbClr val="888888"/>
                  </a:solidFill>
                  <a:latin typeface="Montserrat"/>
                  <a:ea typeface="Montserrat"/>
                  <a:cs typeface="Montserrat"/>
                  <a:sym typeface="Montserrat"/>
                </a:rPr>
                <a:t>| </a:t>
              </a:r>
              <a:r>
                <a:rPr lang="en-US" sz="2000">
                  <a:solidFill>
                    <a:srgbClr val="888888"/>
                  </a:solidFill>
                  <a:latin typeface="Montserrat"/>
                  <a:ea typeface="Montserrat"/>
                  <a:cs typeface="Montserrat"/>
                  <a:sym typeface="Montserrat"/>
                </a:rPr>
                <a:t>Participatory mapping and discussion of local climate impacts </a:t>
              </a:r>
              <a:endParaRPr sz="2000">
                <a:solidFill>
                  <a:srgbClr val="888888"/>
                </a:solidFill>
                <a:latin typeface="Montserrat"/>
                <a:ea typeface="Montserrat"/>
                <a:cs typeface="Montserrat"/>
                <a:sym typeface="Montserrat"/>
              </a:endParaRPr>
            </a:p>
            <a:p>
              <a:pPr marL="0" lvl="0" indent="0" algn="l" rtl="0">
                <a:lnSpc>
                  <a:spcPct val="115000"/>
                </a:lnSpc>
                <a:spcBef>
                  <a:spcPts val="0"/>
                </a:spcBef>
                <a:spcAft>
                  <a:spcPts val="0"/>
                </a:spcAft>
                <a:buNone/>
              </a:pPr>
              <a:endParaRPr sz="2000">
                <a:latin typeface="Roboto"/>
                <a:ea typeface="Roboto"/>
                <a:cs typeface="Roboto"/>
                <a:sym typeface="Roboto"/>
              </a:endParaRPr>
            </a:p>
          </p:txBody>
        </p:sp>
      </p:grpSp>
      <p:grpSp>
        <p:nvGrpSpPr>
          <p:cNvPr id="597" name="Google Shape;597;g381ca1501ed_0_64"/>
          <p:cNvGrpSpPr/>
          <p:nvPr/>
        </p:nvGrpSpPr>
        <p:grpSpPr>
          <a:xfrm>
            <a:off x="3676650" y="2684350"/>
            <a:ext cx="4128000" cy="6265696"/>
            <a:chOff x="1838325" y="1189775"/>
            <a:chExt cx="2064000" cy="3132848"/>
          </a:xfrm>
        </p:grpSpPr>
        <p:sp>
          <p:nvSpPr>
            <p:cNvPr id="598" name="Google Shape;598;g381ca1501ed_0_64"/>
            <p:cNvSpPr/>
            <p:nvPr/>
          </p:nvSpPr>
          <p:spPr>
            <a:xfrm>
              <a:off x="1838325" y="1189775"/>
              <a:ext cx="2064000" cy="669000"/>
            </a:xfrm>
            <a:prstGeom prst="chevron">
              <a:avLst>
                <a:gd name="adj" fmla="val 50000"/>
              </a:avLst>
            </a:prstGeom>
            <a:solidFill>
              <a:schemeClr val="accent4"/>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2000" b="1">
                  <a:solidFill>
                    <a:srgbClr val="FFFFFF"/>
                  </a:solidFill>
                  <a:latin typeface="Montserrat"/>
                  <a:ea typeface="Montserrat"/>
                  <a:cs typeface="Montserrat"/>
                  <a:sym typeface="Montserrat"/>
                </a:rPr>
                <a:t>Dechinta</a:t>
              </a:r>
              <a:endParaRPr sz="2000"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FFFFFF"/>
                  </a:solidFill>
                  <a:latin typeface="Montserrat"/>
                  <a:ea typeface="Montserrat"/>
                  <a:cs typeface="Montserrat"/>
                  <a:sym typeface="Montserrat"/>
                </a:rPr>
                <a:t>Indigenous Land Based Education</a:t>
              </a:r>
              <a:endParaRPr sz="2000">
                <a:solidFill>
                  <a:srgbClr val="FFFFFF"/>
                </a:solidFill>
                <a:latin typeface="Montserrat"/>
                <a:ea typeface="Montserrat"/>
                <a:cs typeface="Montserrat"/>
                <a:sym typeface="Montserrat"/>
              </a:endParaRPr>
            </a:p>
          </p:txBody>
        </p:sp>
        <p:sp>
          <p:nvSpPr>
            <p:cNvPr id="599" name="Google Shape;599;g381ca1501ed_0_64"/>
            <p:cNvSpPr txBox="1"/>
            <p:nvPr/>
          </p:nvSpPr>
          <p:spPr>
            <a:xfrm>
              <a:off x="2017250" y="1773823"/>
              <a:ext cx="1624500" cy="25488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800"/>
                </a:spcBef>
                <a:spcAft>
                  <a:spcPts val="0"/>
                </a:spcAft>
                <a:buNone/>
              </a:pPr>
              <a:r>
                <a:rPr lang="en-US" sz="2000">
                  <a:solidFill>
                    <a:srgbClr val="888888"/>
                  </a:solidFill>
                  <a:latin typeface="Montserrat"/>
                  <a:ea typeface="Montserrat"/>
                  <a:cs typeface="Montserrat"/>
                  <a:sym typeface="Montserrat"/>
                </a:rPr>
                <a:t>Emphasis on Indigenous knowledge and leadership in ecosystem monitoring and assessment </a:t>
              </a:r>
              <a:r>
                <a:rPr lang="en-US" sz="2000" b="1">
                  <a:solidFill>
                    <a:srgbClr val="888888"/>
                  </a:solidFill>
                  <a:latin typeface="Montserrat"/>
                  <a:ea typeface="Montserrat"/>
                  <a:cs typeface="Montserrat"/>
                  <a:sym typeface="Montserrat"/>
                </a:rPr>
                <a:t>| </a:t>
              </a:r>
              <a:r>
                <a:rPr lang="en-US" sz="2000">
                  <a:solidFill>
                    <a:srgbClr val="888888"/>
                  </a:solidFill>
                  <a:latin typeface="Montserrat"/>
                  <a:ea typeface="Montserrat"/>
                  <a:cs typeface="Montserrat"/>
                  <a:sym typeface="Montserrat"/>
                </a:rPr>
                <a:t>Excitement and mistrust of government initiatives </a:t>
              </a:r>
              <a:endParaRPr sz="2000">
                <a:solidFill>
                  <a:srgbClr val="888888"/>
                </a:solidFill>
                <a:latin typeface="Roboto"/>
                <a:ea typeface="Roboto"/>
                <a:cs typeface="Roboto"/>
                <a:sym typeface="Roboto"/>
              </a:endParaRPr>
            </a:p>
            <a:p>
              <a:pPr marL="0" lvl="0" indent="0" algn="l" rtl="0">
                <a:lnSpc>
                  <a:spcPct val="115000"/>
                </a:lnSpc>
                <a:spcBef>
                  <a:spcPts val="0"/>
                </a:spcBef>
                <a:spcAft>
                  <a:spcPts val="0"/>
                </a:spcAft>
                <a:buNone/>
              </a:pPr>
              <a:endParaRPr sz="2000">
                <a:latin typeface="Roboto"/>
                <a:ea typeface="Roboto"/>
                <a:cs typeface="Roboto"/>
                <a:sym typeface="Roboto"/>
              </a:endParaRPr>
            </a:p>
          </p:txBody>
        </p:sp>
      </p:grpSp>
      <p:grpSp>
        <p:nvGrpSpPr>
          <p:cNvPr id="600" name="Google Shape;600;g381ca1501ed_0_64"/>
          <p:cNvGrpSpPr/>
          <p:nvPr/>
        </p:nvGrpSpPr>
        <p:grpSpPr>
          <a:xfrm>
            <a:off x="7033500" y="2684350"/>
            <a:ext cx="4128000" cy="6435600"/>
            <a:chOff x="3516750" y="1189775"/>
            <a:chExt cx="2064000" cy="3217800"/>
          </a:xfrm>
        </p:grpSpPr>
        <p:sp>
          <p:nvSpPr>
            <p:cNvPr id="601" name="Google Shape;601;g381ca1501ed_0_64"/>
            <p:cNvSpPr/>
            <p:nvPr/>
          </p:nvSpPr>
          <p:spPr>
            <a:xfrm>
              <a:off x="3516750" y="1189775"/>
              <a:ext cx="2064000" cy="669000"/>
            </a:xfrm>
            <a:prstGeom prst="chevron">
              <a:avLst>
                <a:gd name="adj" fmla="val 50000"/>
              </a:avLst>
            </a:prstGeom>
            <a:solidFill>
              <a:schemeClr val="accen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2000" b="1">
                  <a:solidFill>
                    <a:srgbClr val="FFFFFF"/>
                  </a:solidFill>
                  <a:latin typeface="Montserrat"/>
                  <a:ea typeface="Montserrat"/>
                  <a:cs typeface="Montserrat"/>
                  <a:sym typeface="Montserrat"/>
                </a:rPr>
                <a:t>Community</a:t>
              </a:r>
              <a:endParaRPr sz="2000"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FFFFFF"/>
                  </a:solidFill>
                  <a:latin typeface="Montserrat"/>
                  <a:ea typeface="Montserrat"/>
                  <a:cs typeface="Montserrat"/>
                  <a:sym typeface="Montserrat"/>
                </a:rPr>
                <a:t>Farmers Market</a:t>
              </a:r>
              <a:endParaRPr sz="2000">
                <a:solidFill>
                  <a:srgbClr val="FFFFFF"/>
                </a:solidFill>
                <a:latin typeface="Montserrat"/>
                <a:ea typeface="Montserrat"/>
                <a:cs typeface="Montserrat"/>
                <a:sym typeface="Montserrat"/>
              </a:endParaRPr>
            </a:p>
          </p:txBody>
        </p:sp>
        <p:sp>
          <p:nvSpPr>
            <p:cNvPr id="602" name="Google Shape;602;g381ca1501ed_0_64"/>
            <p:cNvSpPr txBox="1"/>
            <p:nvPr/>
          </p:nvSpPr>
          <p:spPr>
            <a:xfrm>
              <a:off x="3739450" y="1858775"/>
              <a:ext cx="1624500" cy="25488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800"/>
                </a:spcBef>
                <a:spcAft>
                  <a:spcPts val="0"/>
                </a:spcAft>
                <a:buNone/>
              </a:pPr>
              <a:r>
                <a:rPr lang="en-US" sz="2000">
                  <a:solidFill>
                    <a:schemeClr val="dk2"/>
                  </a:solidFill>
                  <a:latin typeface="Montserrat"/>
                  <a:ea typeface="Montserrat"/>
                  <a:cs typeface="Montserrat"/>
                  <a:sym typeface="Montserrat"/>
                </a:rPr>
                <a:t>Project information table and comic materials by Alison McCreesh </a:t>
              </a:r>
              <a:r>
                <a:rPr lang="en-US" sz="2000" b="1">
                  <a:solidFill>
                    <a:schemeClr val="dk2"/>
                  </a:solidFill>
                  <a:latin typeface="Montserrat"/>
                  <a:ea typeface="Montserrat"/>
                  <a:cs typeface="Montserrat"/>
                  <a:sym typeface="Montserrat"/>
                </a:rPr>
                <a:t>| </a:t>
              </a:r>
              <a:r>
                <a:rPr lang="en-US" sz="2000">
                  <a:solidFill>
                    <a:schemeClr val="dk2"/>
                  </a:solidFill>
                  <a:latin typeface="Montserrat"/>
                  <a:ea typeface="Montserrat"/>
                  <a:cs typeface="Montserrat"/>
                  <a:sym typeface="Montserrat"/>
                </a:rPr>
                <a:t>Promotion helped boost community event attendance</a:t>
              </a:r>
              <a:endParaRPr sz="2000">
                <a:latin typeface="Roboto"/>
                <a:ea typeface="Roboto"/>
                <a:cs typeface="Roboto"/>
                <a:sym typeface="Roboto"/>
              </a:endParaRPr>
            </a:p>
          </p:txBody>
        </p:sp>
      </p:grpSp>
      <p:grpSp>
        <p:nvGrpSpPr>
          <p:cNvPr id="603" name="Google Shape;603;g381ca1501ed_0_64"/>
          <p:cNvGrpSpPr/>
          <p:nvPr/>
        </p:nvGrpSpPr>
        <p:grpSpPr>
          <a:xfrm>
            <a:off x="13748050" y="2684350"/>
            <a:ext cx="4128000" cy="6435600"/>
            <a:chOff x="6874025" y="1189775"/>
            <a:chExt cx="2064000" cy="3217800"/>
          </a:xfrm>
        </p:grpSpPr>
        <p:sp>
          <p:nvSpPr>
            <p:cNvPr id="604" name="Google Shape;604;g381ca1501ed_0_64"/>
            <p:cNvSpPr/>
            <p:nvPr/>
          </p:nvSpPr>
          <p:spPr>
            <a:xfrm>
              <a:off x="6874025" y="1189775"/>
              <a:ext cx="2064000" cy="669000"/>
            </a:xfrm>
            <a:prstGeom prst="chevron">
              <a:avLst>
                <a:gd name="adj" fmla="val 50000"/>
              </a:avLst>
            </a:prstGeom>
            <a:solidFill>
              <a:schemeClr val="accent4"/>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2000" b="1">
                  <a:solidFill>
                    <a:srgbClr val="FFFFFF"/>
                  </a:solidFill>
                  <a:latin typeface="Montserrat"/>
                  <a:ea typeface="Montserrat"/>
                  <a:cs typeface="Montserrat"/>
                  <a:sym typeface="Montserrat"/>
                </a:rPr>
                <a:t>Regulatory</a:t>
              </a:r>
              <a:endParaRPr sz="2000"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FFFFFF"/>
                  </a:solidFill>
                  <a:latin typeface="Montserrat"/>
                  <a:ea typeface="Montserrat"/>
                  <a:cs typeface="Montserrat"/>
                  <a:sym typeface="Montserrat"/>
                </a:rPr>
                <a:t>Stakeholder Engagement</a:t>
              </a:r>
              <a:endParaRPr sz="2000">
                <a:solidFill>
                  <a:srgbClr val="FFFFFF"/>
                </a:solidFill>
                <a:latin typeface="Montserrat"/>
                <a:ea typeface="Montserrat"/>
                <a:cs typeface="Montserrat"/>
                <a:sym typeface="Montserrat"/>
              </a:endParaRPr>
            </a:p>
          </p:txBody>
        </p:sp>
        <p:sp>
          <p:nvSpPr>
            <p:cNvPr id="605" name="Google Shape;605;g381ca1501ed_0_64"/>
            <p:cNvSpPr txBox="1"/>
            <p:nvPr/>
          </p:nvSpPr>
          <p:spPr>
            <a:xfrm>
              <a:off x="7183850" y="1858775"/>
              <a:ext cx="1624500" cy="2548800"/>
            </a:xfrm>
            <a:prstGeom prst="rect">
              <a:avLst/>
            </a:prstGeom>
            <a:solidFill>
              <a:schemeClr val="lt1"/>
            </a:solidFill>
            <a:ln>
              <a:noFill/>
            </a:ln>
          </p:spPr>
          <p:txBody>
            <a:bodyPr spcFirstLastPara="1" wrap="square" lIns="182850" tIns="182850" rIns="182850" bIns="182850" anchor="t" anchorCtr="0">
              <a:noAutofit/>
            </a:bodyPr>
            <a:lstStyle/>
            <a:p>
              <a:pPr marL="0" lvl="0" indent="0" algn="l" rtl="0">
                <a:lnSpc>
                  <a:spcPct val="115000"/>
                </a:lnSpc>
                <a:spcBef>
                  <a:spcPts val="0"/>
                </a:spcBef>
                <a:spcAft>
                  <a:spcPts val="0"/>
                </a:spcAft>
                <a:buNone/>
              </a:pPr>
              <a:endParaRPr sz="2000">
                <a:solidFill>
                  <a:schemeClr val="dk2"/>
                </a:solidFill>
                <a:latin typeface="Montserrat"/>
                <a:ea typeface="Montserrat"/>
                <a:cs typeface="Montserrat"/>
                <a:sym typeface="Montserrat"/>
              </a:endParaRPr>
            </a:p>
          </p:txBody>
        </p:sp>
      </p:grpSp>
      <p:grpSp>
        <p:nvGrpSpPr>
          <p:cNvPr id="606" name="Google Shape;606;g381ca1501ed_0_64"/>
          <p:cNvGrpSpPr/>
          <p:nvPr/>
        </p:nvGrpSpPr>
        <p:grpSpPr>
          <a:xfrm>
            <a:off x="10390700" y="2684350"/>
            <a:ext cx="4128000" cy="6435600"/>
            <a:chOff x="5195350" y="1189775"/>
            <a:chExt cx="2064000" cy="3217800"/>
          </a:xfrm>
        </p:grpSpPr>
        <p:sp>
          <p:nvSpPr>
            <p:cNvPr id="607" name="Google Shape;607;g381ca1501ed_0_64"/>
            <p:cNvSpPr/>
            <p:nvPr/>
          </p:nvSpPr>
          <p:spPr>
            <a:xfrm>
              <a:off x="5195350" y="1189775"/>
              <a:ext cx="2064000" cy="669000"/>
            </a:xfrm>
            <a:prstGeom prst="chevron">
              <a:avLst>
                <a:gd name="adj" fmla="val 50000"/>
              </a:avLst>
            </a:prstGeom>
            <a:solidFill>
              <a:schemeClr val="dk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2000" b="1">
                  <a:solidFill>
                    <a:srgbClr val="FFFFFF"/>
                  </a:solidFill>
                  <a:latin typeface="Montserrat"/>
                  <a:ea typeface="Montserrat"/>
                  <a:cs typeface="Montserrat"/>
                  <a:sym typeface="Montserrat"/>
                </a:rPr>
                <a:t>Community</a:t>
              </a:r>
              <a:endParaRPr sz="2000"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FFFFFF"/>
                  </a:solidFill>
                  <a:latin typeface="Montserrat"/>
                  <a:ea typeface="Montserrat"/>
                  <a:cs typeface="Montserrat"/>
                  <a:sym typeface="Montserrat"/>
                </a:rPr>
                <a:t>Engagement Event</a:t>
              </a:r>
              <a:endParaRPr sz="2000">
                <a:solidFill>
                  <a:srgbClr val="FFFFFF"/>
                </a:solidFill>
                <a:latin typeface="Montserrat"/>
                <a:ea typeface="Montserrat"/>
                <a:cs typeface="Montserrat"/>
                <a:sym typeface="Montserrat"/>
              </a:endParaRPr>
            </a:p>
          </p:txBody>
        </p:sp>
        <p:sp>
          <p:nvSpPr>
            <p:cNvPr id="608" name="Google Shape;608;g381ca1501ed_0_64"/>
            <p:cNvSpPr txBox="1"/>
            <p:nvPr/>
          </p:nvSpPr>
          <p:spPr>
            <a:xfrm>
              <a:off x="5461650" y="1858775"/>
              <a:ext cx="1624500" cy="25488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800"/>
                </a:spcBef>
                <a:spcAft>
                  <a:spcPts val="0"/>
                </a:spcAft>
                <a:buNone/>
              </a:pPr>
              <a:endParaRPr sz="2000">
                <a:solidFill>
                  <a:schemeClr val="dk2"/>
                </a:solidFill>
                <a:latin typeface="Montserrat"/>
                <a:ea typeface="Montserrat"/>
                <a:cs typeface="Montserrat"/>
                <a:sym typeface="Montserrat"/>
              </a:endParaRPr>
            </a:p>
            <a:p>
              <a:pPr marL="0" lvl="0" indent="0" algn="l" rtl="0">
                <a:lnSpc>
                  <a:spcPct val="115000"/>
                </a:lnSpc>
                <a:spcBef>
                  <a:spcPts val="0"/>
                </a:spcBef>
                <a:spcAft>
                  <a:spcPts val="0"/>
                </a:spcAft>
                <a:buNone/>
              </a:pPr>
              <a:endParaRPr sz="2000">
                <a:latin typeface="Roboto"/>
                <a:ea typeface="Roboto"/>
                <a:cs typeface="Roboto"/>
                <a:sym typeface="Roboto"/>
              </a:endParaRPr>
            </a:p>
          </p:txBody>
        </p:sp>
      </p:grpSp>
      <p:pic>
        <p:nvPicPr>
          <p:cNvPr id="609" name="Google Shape;609;g381ca1501ed_0_64"/>
          <p:cNvPicPr preferRelativeResize="0"/>
          <p:nvPr/>
        </p:nvPicPr>
        <p:blipFill rotWithShape="1">
          <a:blip r:embed="rId3">
            <a:alphaModFix/>
          </a:blip>
          <a:srcRect t="1301" b="10139"/>
          <a:stretch/>
        </p:blipFill>
        <p:spPr>
          <a:xfrm>
            <a:off x="7679837" y="6970575"/>
            <a:ext cx="2575725" cy="3030125"/>
          </a:xfrm>
          <a:prstGeom prst="rect">
            <a:avLst/>
          </a:prstGeom>
          <a:noFill/>
          <a:ln>
            <a:noFill/>
          </a:ln>
        </p:spPr>
      </p:pic>
      <p:pic>
        <p:nvPicPr>
          <p:cNvPr id="610" name="Google Shape;610;g381ca1501ed_0_64"/>
          <p:cNvPicPr preferRelativeResize="0"/>
          <p:nvPr/>
        </p:nvPicPr>
        <p:blipFill rotWithShape="1">
          <a:blip r:embed="rId4">
            <a:alphaModFix/>
          </a:blip>
          <a:srcRect l="25645" t="38694" b="14607"/>
          <a:stretch/>
        </p:blipFill>
        <p:spPr>
          <a:xfrm>
            <a:off x="483775" y="7530900"/>
            <a:ext cx="2935850" cy="2461575"/>
          </a:xfrm>
          <a:prstGeom prst="rect">
            <a:avLst/>
          </a:prstGeom>
          <a:noFill/>
          <a:ln>
            <a:noFill/>
          </a:ln>
        </p:spPr>
      </p:pic>
      <p:pic>
        <p:nvPicPr>
          <p:cNvPr id="611" name="Google Shape;611;g381ca1501ed_0_64" title="PXL_20250603_201032172.jpeg"/>
          <p:cNvPicPr preferRelativeResize="0"/>
          <p:nvPr/>
        </p:nvPicPr>
        <p:blipFill>
          <a:blip r:embed="rId5">
            <a:alphaModFix/>
          </a:blip>
          <a:stretch>
            <a:fillRect/>
          </a:stretch>
        </p:blipFill>
        <p:spPr>
          <a:xfrm>
            <a:off x="4034449" y="7597524"/>
            <a:ext cx="3182624" cy="23949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5"/>
        <p:cNvGrpSpPr/>
        <p:nvPr/>
      </p:nvGrpSpPr>
      <p:grpSpPr>
        <a:xfrm>
          <a:off x="0" y="0"/>
          <a:ext cx="0" cy="0"/>
          <a:chOff x="0" y="0"/>
          <a:chExt cx="0" cy="0"/>
        </a:xfrm>
      </p:grpSpPr>
      <p:cxnSp>
        <p:nvCxnSpPr>
          <p:cNvPr id="616" name="Google Shape;616;g381ca1501ed_0_96"/>
          <p:cNvCxnSpPr/>
          <p:nvPr/>
        </p:nvCxnSpPr>
        <p:spPr>
          <a:xfrm>
            <a:off x="1169200" y="335750"/>
            <a:ext cx="0" cy="1675500"/>
          </a:xfrm>
          <a:prstGeom prst="straightConnector1">
            <a:avLst/>
          </a:prstGeom>
          <a:noFill/>
          <a:ln w="209550" cap="flat" cmpd="sng">
            <a:solidFill>
              <a:schemeClr val="accent2"/>
            </a:solidFill>
            <a:prstDash val="solid"/>
            <a:round/>
            <a:headEnd type="none" w="sm" len="sm"/>
            <a:tailEnd type="none" w="sm" len="sm"/>
          </a:ln>
        </p:spPr>
      </p:cxnSp>
      <p:sp>
        <p:nvSpPr>
          <p:cNvPr id="617" name="Google Shape;617;g381ca1501ed_0_96"/>
          <p:cNvSpPr txBox="1"/>
          <p:nvPr/>
        </p:nvSpPr>
        <p:spPr>
          <a:xfrm>
            <a:off x="1769400" y="634700"/>
            <a:ext cx="17052600" cy="1077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000"/>
              <a:buFont typeface="Arial"/>
              <a:buNone/>
            </a:pPr>
            <a:r>
              <a:rPr lang="en-US" sz="7000" b="1">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1"/>
                  </a:ext>
                </a:extLst>
              </a:rPr>
              <a:t>NWT</a:t>
            </a:r>
            <a:r>
              <a:rPr lang="en-US" sz="7000" b="1">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2"/>
                  </a:ext>
                </a:extLst>
              </a:rPr>
              <a:t> Engagement Highlights</a:t>
            </a:r>
            <a:r>
              <a:rPr lang="en-US" sz="7000" b="1" i="0" u="none" strike="noStrike" cap="none">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
                  </a:ext>
                </a:extLst>
              </a:rPr>
              <a:t>  </a:t>
            </a:r>
            <a:endParaRPr sz="7000" b="1" i="0" u="none" strike="noStrike" cap="none">
              <a:solidFill>
                <a:schemeClr val="dk1"/>
              </a:solidFill>
              <a:latin typeface="Montserrat"/>
              <a:ea typeface="Montserrat"/>
              <a:cs typeface="Montserrat"/>
              <a:sym typeface="Montserrat"/>
            </a:endParaRPr>
          </a:p>
        </p:txBody>
      </p:sp>
      <p:grpSp>
        <p:nvGrpSpPr>
          <p:cNvPr id="618" name="Google Shape;618;g381ca1501ed_0_96"/>
          <p:cNvGrpSpPr/>
          <p:nvPr/>
        </p:nvGrpSpPr>
        <p:grpSpPr>
          <a:xfrm>
            <a:off x="247" y="2323250"/>
            <a:ext cx="18287502" cy="42938"/>
            <a:chOff x="-2765" y="2806255"/>
            <a:chExt cx="13694400" cy="5400"/>
          </a:xfrm>
        </p:grpSpPr>
        <p:cxnSp>
          <p:nvCxnSpPr>
            <p:cNvPr id="619" name="Google Shape;619;g381ca1501ed_0_96"/>
            <p:cNvCxnSpPr/>
            <p:nvPr/>
          </p:nvCxnSpPr>
          <p:spPr>
            <a:xfrm rot="10800000" flipH="1">
              <a:off x="-2765" y="2810755"/>
              <a:ext cx="2282400" cy="900"/>
            </a:xfrm>
            <a:prstGeom prst="straightConnector1">
              <a:avLst/>
            </a:prstGeom>
            <a:noFill/>
            <a:ln w="50800" cap="flat" cmpd="sng">
              <a:solidFill>
                <a:srgbClr val="153056"/>
              </a:solidFill>
              <a:prstDash val="solid"/>
              <a:round/>
              <a:headEnd type="none" w="sm" len="sm"/>
              <a:tailEnd type="none" w="sm" len="sm"/>
            </a:ln>
          </p:spPr>
        </p:cxnSp>
        <p:cxnSp>
          <p:nvCxnSpPr>
            <p:cNvPr id="620" name="Google Shape;620;g381ca1501ed_0_96"/>
            <p:cNvCxnSpPr/>
            <p:nvPr/>
          </p:nvCxnSpPr>
          <p:spPr>
            <a:xfrm rot="10800000" flipH="1">
              <a:off x="2279635" y="2809855"/>
              <a:ext cx="2282400" cy="900"/>
            </a:xfrm>
            <a:prstGeom prst="straightConnector1">
              <a:avLst/>
            </a:prstGeom>
            <a:noFill/>
            <a:ln w="50800" cap="flat" cmpd="sng">
              <a:solidFill>
                <a:srgbClr val="1D3D72"/>
              </a:solidFill>
              <a:prstDash val="solid"/>
              <a:round/>
              <a:headEnd type="none" w="sm" len="sm"/>
              <a:tailEnd type="none" w="sm" len="sm"/>
            </a:ln>
          </p:spPr>
        </p:cxnSp>
        <p:cxnSp>
          <p:nvCxnSpPr>
            <p:cNvPr id="621" name="Google Shape;621;g381ca1501ed_0_96"/>
            <p:cNvCxnSpPr/>
            <p:nvPr/>
          </p:nvCxnSpPr>
          <p:spPr>
            <a:xfrm rot="10800000" flipH="1">
              <a:off x="4562035" y="2808955"/>
              <a:ext cx="2282400" cy="900"/>
            </a:xfrm>
            <a:prstGeom prst="straightConnector1">
              <a:avLst/>
            </a:prstGeom>
            <a:noFill/>
            <a:ln w="50800" cap="flat" cmpd="sng">
              <a:solidFill>
                <a:srgbClr val="124B8E"/>
              </a:solidFill>
              <a:prstDash val="solid"/>
              <a:round/>
              <a:headEnd type="none" w="sm" len="sm"/>
              <a:tailEnd type="none" w="sm" len="sm"/>
            </a:ln>
          </p:spPr>
        </p:cxnSp>
        <p:cxnSp>
          <p:nvCxnSpPr>
            <p:cNvPr id="622" name="Google Shape;622;g381ca1501ed_0_96"/>
            <p:cNvCxnSpPr/>
            <p:nvPr/>
          </p:nvCxnSpPr>
          <p:spPr>
            <a:xfrm rot="10800000" flipH="1">
              <a:off x="6844435" y="2808055"/>
              <a:ext cx="2282400" cy="900"/>
            </a:xfrm>
            <a:prstGeom prst="straightConnector1">
              <a:avLst/>
            </a:prstGeom>
            <a:noFill/>
            <a:ln w="50800" cap="flat" cmpd="sng">
              <a:solidFill>
                <a:srgbClr val="2E65B0"/>
              </a:solidFill>
              <a:prstDash val="solid"/>
              <a:round/>
              <a:headEnd type="none" w="sm" len="sm"/>
              <a:tailEnd type="none" w="sm" len="sm"/>
            </a:ln>
          </p:spPr>
        </p:cxnSp>
        <p:cxnSp>
          <p:nvCxnSpPr>
            <p:cNvPr id="623" name="Google Shape;623;g381ca1501ed_0_96"/>
            <p:cNvCxnSpPr/>
            <p:nvPr/>
          </p:nvCxnSpPr>
          <p:spPr>
            <a:xfrm rot="10800000" flipH="1">
              <a:off x="9126835" y="2807155"/>
              <a:ext cx="2282400" cy="900"/>
            </a:xfrm>
            <a:prstGeom prst="straightConnector1">
              <a:avLst/>
            </a:prstGeom>
            <a:noFill/>
            <a:ln w="50800" cap="flat" cmpd="sng">
              <a:solidFill>
                <a:srgbClr val="F05B71"/>
              </a:solidFill>
              <a:prstDash val="solid"/>
              <a:round/>
              <a:headEnd type="none" w="sm" len="sm"/>
              <a:tailEnd type="none" w="sm" len="sm"/>
            </a:ln>
          </p:spPr>
        </p:cxnSp>
        <p:cxnSp>
          <p:nvCxnSpPr>
            <p:cNvPr id="624" name="Google Shape;624;g381ca1501ed_0_96"/>
            <p:cNvCxnSpPr/>
            <p:nvPr/>
          </p:nvCxnSpPr>
          <p:spPr>
            <a:xfrm rot="10800000" flipH="1">
              <a:off x="11409235" y="2806255"/>
              <a:ext cx="2282400" cy="900"/>
            </a:xfrm>
            <a:prstGeom prst="straightConnector1">
              <a:avLst/>
            </a:prstGeom>
            <a:noFill/>
            <a:ln w="50800" cap="flat" cmpd="sng">
              <a:solidFill>
                <a:srgbClr val="FDC482"/>
              </a:solidFill>
              <a:prstDash val="solid"/>
              <a:round/>
              <a:headEnd type="none" w="sm" len="sm"/>
              <a:tailEnd type="none" w="sm" len="sm"/>
            </a:ln>
          </p:spPr>
        </p:cxnSp>
      </p:grpSp>
      <p:grpSp>
        <p:nvGrpSpPr>
          <p:cNvPr id="625" name="Google Shape;625;g381ca1501ed_0_96"/>
          <p:cNvGrpSpPr/>
          <p:nvPr/>
        </p:nvGrpSpPr>
        <p:grpSpPr>
          <a:xfrm>
            <a:off x="0" y="2684779"/>
            <a:ext cx="4429200" cy="6434996"/>
            <a:chOff x="0" y="1189989"/>
            <a:chExt cx="2214600" cy="3217498"/>
          </a:xfrm>
        </p:grpSpPr>
        <p:sp>
          <p:nvSpPr>
            <p:cNvPr id="626" name="Google Shape;626;g381ca1501ed_0_96"/>
            <p:cNvSpPr/>
            <p:nvPr/>
          </p:nvSpPr>
          <p:spPr>
            <a:xfrm>
              <a:off x="0" y="1189989"/>
              <a:ext cx="2214600" cy="669000"/>
            </a:xfrm>
            <a:prstGeom prst="homePlate">
              <a:avLst>
                <a:gd name="adj" fmla="val 50000"/>
              </a:avLst>
            </a:prstGeom>
            <a:solidFill>
              <a:schemeClr val="dk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2000" b="1">
                  <a:solidFill>
                    <a:srgbClr val="FFFFFF"/>
                  </a:solidFill>
                  <a:latin typeface="Montserrat"/>
                  <a:ea typeface="Montserrat"/>
                  <a:cs typeface="Montserrat"/>
                  <a:sym typeface="Montserrat"/>
                </a:rPr>
                <a:t>Youth</a:t>
              </a:r>
              <a:endParaRPr sz="2000"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FFFFFF"/>
                  </a:solidFill>
                  <a:latin typeface="Montserrat"/>
                  <a:ea typeface="Montserrat"/>
                  <a:cs typeface="Montserrat"/>
                  <a:sym typeface="Montserrat"/>
                </a:rPr>
                <a:t>St Patricks Highschool</a:t>
              </a:r>
              <a:endParaRPr sz="2000">
                <a:solidFill>
                  <a:srgbClr val="FFFFFF"/>
                </a:solidFill>
                <a:latin typeface="Montserrat"/>
                <a:ea typeface="Montserrat"/>
                <a:cs typeface="Montserrat"/>
                <a:sym typeface="Montserrat"/>
              </a:endParaRPr>
            </a:p>
          </p:txBody>
        </p:sp>
        <p:sp>
          <p:nvSpPr>
            <p:cNvPr id="627" name="Google Shape;627;g381ca1501ed_0_96"/>
            <p:cNvSpPr txBox="1"/>
            <p:nvPr/>
          </p:nvSpPr>
          <p:spPr>
            <a:xfrm>
              <a:off x="295050" y="1858988"/>
              <a:ext cx="1624500" cy="25485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1000"/>
                </a:spcBef>
                <a:spcAft>
                  <a:spcPts val="0"/>
                </a:spcAft>
                <a:buNone/>
              </a:pPr>
              <a:r>
                <a:rPr lang="en-US" sz="2000">
                  <a:solidFill>
                    <a:srgbClr val="888888"/>
                  </a:solidFill>
                  <a:latin typeface="Montserrat"/>
                  <a:ea typeface="Montserrat"/>
                  <a:cs typeface="Montserrat"/>
                  <a:sym typeface="Montserrat"/>
                </a:rPr>
                <a:t>Presentation on project themes </a:t>
              </a:r>
              <a:r>
                <a:rPr lang="en-US" sz="2000" b="1">
                  <a:solidFill>
                    <a:srgbClr val="888888"/>
                  </a:solidFill>
                  <a:latin typeface="Montserrat"/>
                  <a:ea typeface="Montserrat"/>
                  <a:cs typeface="Montserrat"/>
                  <a:sym typeface="Montserrat"/>
                </a:rPr>
                <a:t>| </a:t>
              </a:r>
              <a:r>
                <a:rPr lang="en-US" sz="2000">
                  <a:solidFill>
                    <a:srgbClr val="888888"/>
                  </a:solidFill>
                  <a:latin typeface="Montserrat"/>
                  <a:ea typeface="Montserrat"/>
                  <a:cs typeface="Montserrat"/>
                  <a:sym typeface="Montserrat"/>
                </a:rPr>
                <a:t>Participatory mapping and discussion of local climate impacts </a:t>
              </a:r>
              <a:endParaRPr sz="2000">
                <a:solidFill>
                  <a:srgbClr val="888888"/>
                </a:solidFill>
                <a:latin typeface="Montserrat"/>
                <a:ea typeface="Montserrat"/>
                <a:cs typeface="Montserrat"/>
                <a:sym typeface="Montserrat"/>
              </a:endParaRPr>
            </a:p>
            <a:p>
              <a:pPr marL="0" lvl="0" indent="0" algn="l" rtl="0">
                <a:lnSpc>
                  <a:spcPct val="115000"/>
                </a:lnSpc>
                <a:spcBef>
                  <a:spcPts val="0"/>
                </a:spcBef>
                <a:spcAft>
                  <a:spcPts val="0"/>
                </a:spcAft>
                <a:buNone/>
              </a:pPr>
              <a:endParaRPr sz="2000">
                <a:latin typeface="Roboto"/>
                <a:ea typeface="Roboto"/>
                <a:cs typeface="Roboto"/>
                <a:sym typeface="Roboto"/>
              </a:endParaRPr>
            </a:p>
          </p:txBody>
        </p:sp>
      </p:grpSp>
      <p:grpSp>
        <p:nvGrpSpPr>
          <p:cNvPr id="628" name="Google Shape;628;g381ca1501ed_0_96"/>
          <p:cNvGrpSpPr/>
          <p:nvPr/>
        </p:nvGrpSpPr>
        <p:grpSpPr>
          <a:xfrm>
            <a:off x="3676650" y="2684350"/>
            <a:ext cx="4128000" cy="6435600"/>
            <a:chOff x="1838325" y="1189775"/>
            <a:chExt cx="2064000" cy="3217800"/>
          </a:xfrm>
        </p:grpSpPr>
        <p:sp>
          <p:nvSpPr>
            <p:cNvPr id="629" name="Google Shape;629;g381ca1501ed_0_96"/>
            <p:cNvSpPr/>
            <p:nvPr/>
          </p:nvSpPr>
          <p:spPr>
            <a:xfrm>
              <a:off x="1838325" y="1189775"/>
              <a:ext cx="2064000" cy="669000"/>
            </a:xfrm>
            <a:prstGeom prst="chevron">
              <a:avLst>
                <a:gd name="adj" fmla="val 50000"/>
              </a:avLst>
            </a:prstGeom>
            <a:solidFill>
              <a:schemeClr val="accent4"/>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2000" b="1">
                  <a:solidFill>
                    <a:srgbClr val="FFFFFF"/>
                  </a:solidFill>
                  <a:latin typeface="Montserrat"/>
                  <a:ea typeface="Montserrat"/>
                  <a:cs typeface="Montserrat"/>
                  <a:sym typeface="Montserrat"/>
                </a:rPr>
                <a:t>Dechinta</a:t>
              </a:r>
              <a:endParaRPr sz="2000"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FFFFFF"/>
                  </a:solidFill>
                  <a:latin typeface="Montserrat"/>
                  <a:ea typeface="Montserrat"/>
                  <a:cs typeface="Montserrat"/>
                  <a:sym typeface="Montserrat"/>
                </a:rPr>
                <a:t>Indigenous Land Based Education</a:t>
              </a:r>
              <a:endParaRPr sz="2000">
                <a:solidFill>
                  <a:srgbClr val="FFFFFF"/>
                </a:solidFill>
                <a:latin typeface="Montserrat"/>
                <a:ea typeface="Montserrat"/>
                <a:cs typeface="Montserrat"/>
                <a:sym typeface="Montserrat"/>
              </a:endParaRPr>
            </a:p>
          </p:txBody>
        </p:sp>
        <p:sp>
          <p:nvSpPr>
            <p:cNvPr id="630" name="Google Shape;630;g381ca1501ed_0_96"/>
            <p:cNvSpPr txBox="1"/>
            <p:nvPr/>
          </p:nvSpPr>
          <p:spPr>
            <a:xfrm>
              <a:off x="2017250" y="1858775"/>
              <a:ext cx="1624500" cy="25488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800"/>
                </a:spcBef>
                <a:spcAft>
                  <a:spcPts val="0"/>
                </a:spcAft>
                <a:buNone/>
              </a:pPr>
              <a:r>
                <a:rPr lang="en-US" sz="2000">
                  <a:solidFill>
                    <a:srgbClr val="888888"/>
                  </a:solidFill>
                  <a:latin typeface="Montserrat"/>
                  <a:ea typeface="Montserrat"/>
                  <a:cs typeface="Montserrat"/>
                  <a:sym typeface="Montserrat"/>
                </a:rPr>
                <a:t>Emphasis on Indigenous knowledge and leadership in ecosystem monitoring and assessment </a:t>
              </a:r>
              <a:r>
                <a:rPr lang="en-US" sz="2000" b="1">
                  <a:solidFill>
                    <a:srgbClr val="888888"/>
                  </a:solidFill>
                  <a:latin typeface="Montserrat"/>
                  <a:ea typeface="Montserrat"/>
                  <a:cs typeface="Montserrat"/>
                  <a:sym typeface="Montserrat"/>
                </a:rPr>
                <a:t>| </a:t>
              </a:r>
              <a:r>
                <a:rPr lang="en-US" sz="2000">
                  <a:solidFill>
                    <a:srgbClr val="888888"/>
                  </a:solidFill>
                  <a:latin typeface="Montserrat"/>
                  <a:ea typeface="Montserrat"/>
                  <a:cs typeface="Montserrat"/>
                  <a:sym typeface="Montserrat"/>
                </a:rPr>
                <a:t>Excitement and mistrust of government initiatives</a:t>
              </a:r>
              <a:r>
                <a:rPr lang="en-US" sz="2000">
                  <a:solidFill>
                    <a:schemeClr val="dk2"/>
                  </a:solidFill>
                  <a:latin typeface="Montserrat"/>
                  <a:ea typeface="Montserrat"/>
                  <a:cs typeface="Montserrat"/>
                  <a:sym typeface="Montserrat"/>
                </a:rPr>
                <a:t> </a:t>
              </a:r>
              <a:endParaRPr sz="2000">
                <a:latin typeface="Roboto"/>
                <a:ea typeface="Roboto"/>
                <a:cs typeface="Roboto"/>
                <a:sym typeface="Roboto"/>
              </a:endParaRPr>
            </a:p>
            <a:p>
              <a:pPr marL="0" lvl="0" indent="0" algn="l" rtl="0">
                <a:lnSpc>
                  <a:spcPct val="115000"/>
                </a:lnSpc>
                <a:spcBef>
                  <a:spcPts val="0"/>
                </a:spcBef>
                <a:spcAft>
                  <a:spcPts val="0"/>
                </a:spcAft>
                <a:buNone/>
              </a:pPr>
              <a:endParaRPr sz="2000">
                <a:latin typeface="Roboto"/>
                <a:ea typeface="Roboto"/>
                <a:cs typeface="Roboto"/>
                <a:sym typeface="Roboto"/>
              </a:endParaRPr>
            </a:p>
          </p:txBody>
        </p:sp>
      </p:grpSp>
      <p:grpSp>
        <p:nvGrpSpPr>
          <p:cNvPr id="631" name="Google Shape;631;g381ca1501ed_0_96"/>
          <p:cNvGrpSpPr/>
          <p:nvPr/>
        </p:nvGrpSpPr>
        <p:grpSpPr>
          <a:xfrm>
            <a:off x="7033500" y="2684350"/>
            <a:ext cx="4128000" cy="6435600"/>
            <a:chOff x="3516750" y="1189775"/>
            <a:chExt cx="2064000" cy="3217800"/>
          </a:xfrm>
        </p:grpSpPr>
        <p:sp>
          <p:nvSpPr>
            <p:cNvPr id="632" name="Google Shape;632;g381ca1501ed_0_96"/>
            <p:cNvSpPr/>
            <p:nvPr/>
          </p:nvSpPr>
          <p:spPr>
            <a:xfrm>
              <a:off x="3516750" y="1189775"/>
              <a:ext cx="2064000" cy="669000"/>
            </a:xfrm>
            <a:prstGeom prst="chevron">
              <a:avLst>
                <a:gd name="adj" fmla="val 50000"/>
              </a:avLst>
            </a:prstGeom>
            <a:solidFill>
              <a:schemeClr val="accen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2000" b="1">
                  <a:solidFill>
                    <a:srgbClr val="FFFFFF"/>
                  </a:solidFill>
                  <a:latin typeface="Montserrat"/>
                  <a:ea typeface="Montserrat"/>
                  <a:cs typeface="Montserrat"/>
                  <a:sym typeface="Montserrat"/>
                </a:rPr>
                <a:t>Community</a:t>
              </a:r>
              <a:endParaRPr sz="2000"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FFFFFF"/>
                  </a:solidFill>
                  <a:latin typeface="Montserrat"/>
                  <a:ea typeface="Montserrat"/>
                  <a:cs typeface="Montserrat"/>
                  <a:sym typeface="Montserrat"/>
                </a:rPr>
                <a:t>Farmers Market</a:t>
              </a:r>
              <a:endParaRPr sz="2000">
                <a:solidFill>
                  <a:srgbClr val="FFFFFF"/>
                </a:solidFill>
                <a:latin typeface="Montserrat"/>
                <a:ea typeface="Montserrat"/>
                <a:cs typeface="Montserrat"/>
                <a:sym typeface="Montserrat"/>
              </a:endParaRPr>
            </a:p>
          </p:txBody>
        </p:sp>
        <p:sp>
          <p:nvSpPr>
            <p:cNvPr id="633" name="Google Shape;633;g381ca1501ed_0_96"/>
            <p:cNvSpPr txBox="1"/>
            <p:nvPr/>
          </p:nvSpPr>
          <p:spPr>
            <a:xfrm>
              <a:off x="3739450" y="1858775"/>
              <a:ext cx="1624500" cy="25488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800"/>
                </a:spcBef>
                <a:spcAft>
                  <a:spcPts val="0"/>
                </a:spcAft>
                <a:buNone/>
              </a:pPr>
              <a:r>
                <a:rPr lang="en-US" sz="2000">
                  <a:solidFill>
                    <a:srgbClr val="888888"/>
                  </a:solidFill>
                  <a:latin typeface="Montserrat"/>
                  <a:ea typeface="Montserrat"/>
                  <a:cs typeface="Montserrat"/>
                  <a:sym typeface="Montserrat"/>
                </a:rPr>
                <a:t>Project information table and comic materials by Alison McCreesh </a:t>
              </a:r>
              <a:r>
                <a:rPr lang="en-US" sz="2000" b="1">
                  <a:solidFill>
                    <a:srgbClr val="888888"/>
                  </a:solidFill>
                  <a:latin typeface="Montserrat"/>
                  <a:ea typeface="Montserrat"/>
                  <a:cs typeface="Montserrat"/>
                  <a:sym typeface="Montserrat"/>
                </a:rPr>
                <a:t>| </a:t>
              </a:r>
              <a:r>
                <a:rPr lang="en-US" sz="2000">
                  <a:solidFill>
                    <a:srgbClr val="888888"/>
                  </a:solidFill>
                  <a:latin typeface="Montserrat"/>
                  <a:ea typeface="Montserrat"/>
                  <a:cs typeface="Montserrat"/>
                  <a:sym typeface="Montserrat"/>
                </a:rPr>
                <a:t>Promotion helped boost community event attendance</a:t>
              </a:r>
              <a:endParaRPr sz="2000">
                <a:solidFill>
                  <a:srgbClr val="888888"/>
                </a:solidFill>
                <a:latin typeface="Roboto"/>
                <a:ea typeface="Roboto"/>
                <a:cs typeface="Roboto"/>
                <a:sym typeface="Roboto"/>
              </a:endParaRPr>
            </a:p>
          </p:txBody>
        </p:sp>
      </p:grpSp>
      <p:grpSp>
        <p:nvGrpSpPr>
          <p:cNvPr id="634" name="Google Shape;634;g381ca1501ed_0_96"/>
          <p:cNvGrpSpPr/>
          <p:nvPr/>
        </p:nvGrpSpPr>
        <p:grpSpPr>
          <a:xfrm>
            <a:off x="13748050" y="2684350"/>
            <a:ext cx="4128000" cy="6435600"/>
            <a:chOff x="6874025" y="1189775"/>
            <a:chExt cx="2064000" cy="3217800"/>
          </a:xfrm>
        </p:grpSpPr>
        <p:sp>
          <p:nvSpPr>
            <p:cNvPr id="635" name="Google Shape;635;g381ca1501ed_0_96"/>
            <p:cNvSpPr/>
            <p:nvPr/>
          </p:nvSpPr>
          <p:spPr>
            <a:xfrm>
              <a:off x="6874025" y="1189775"/>
              <a:ext cx="2064000" cy="669000"/>
            </a:xfrm>
            <a:prstGeom prst="chevron">
              <a:avLst>
                <a:gd name="adj" fmla="val 50000"/>
              </a:avLst>
            </a:prstGeom>
            <a:solidFill>
              <a:schemeClr val="accent4"/>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2000" b="1">
                  <a:solidFill>
                    <a:srgbClr val="FFFFFF"/>
                  </a:solidFill>
                  <a:latin typeface="Montserrat"/>
                  <a:ea typeface="Montserrat"/>
                  <a:cs typeface="Montserrat"/>
                  <a:sym typeface="Montserrat"/>
                </a:rPr>
                <a:t>Regulatory</a:t>
              </a:r>
              <a:endParaRPr sz="2000"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FFFFFF"/>
                  </a:solidFill>
                  <a:latin typeface="Montserrat"/>
                  <a:ea typeface="Montserrat"/>
                  <a:cs typeface="Montserrat"/>
                  <a:sym typeface="Montserrat"/>
                </a:rPr>
                <a:t>Stakeholder Engagement</a:t>
              </a:r>
              <a:endParaRPr sz="2000">
                <a:solidFill>
                  <a:srgbClr val="FFFFFF"/>
                </a:solidFill>
                <a:latin typeface="Montserrat"/>
                <a:ea typeface="Montserrat"/>
                <a:cs typeface="Montserrat"/>
                <a:sym typeface="Montserrat"/>
              </a:endParaRPr>
            </a:p>
          </p:txBody>
        </p:sp>
        <p:sp>
          <p:nvSpPr>
            <p:cNvPr id="636" name="Google Shape;636;g381ca1501ed_0_96"/>
            <p:cNvSpPr txBox="1"/>
            <p:nvPr/>
          </p:nvSpPr>
          <p:spPr>
            <a:xfrm>
              <a:off x="7183850" y="1858775"/>
              <a:ext cx="1624500" cy="2548800"/>
            </a:xfrm>
            <a:prstGeom prst="rect">
              <a:avLst/>
            </a:prstGeom>
            <a:solidFill>
              <a:schemeClr val="lt1"/>
            </a:solidFill>
            <a:ln>
              <a:noFill/>
            </a:ln>
          </p:spPr>
          <p:txBody>
            <a:bodyPr spcFirstLastPara="1" wrap="square" lIns="182850" tIns="182850" rIns="182850" bIns="182850" anchor="t" anchorCtr="0">
              <a:noAutofit/>
            </a:bodyPr>
            <a:lstStyle/>
            <a:p>
              <a:pPr marL="0" lvl="0" indent="0" algn="l" rtl="0">
                <a:lnSpc>
                  <a:spcPct val="115000"/>
                </a:lnSpc>
                <a:spcBef>
                  <a:spcPts val="0"/>
                </a:spcBef>
                <a:spcAft>
                  <a:spcPts val="0"/>
                </a:spcAft>
                <a:buNone/>
              </a:pPr>
              <a:endParaRPr sz="2000">
                <a:solidFill>
                  <a:schemeClr val="dk2"/>
                </a:solidFill>
                <a:latin typeface="Montserrat"/>
                <a:ea typeface="Montserrat"/>
                <a:cs typeface="Montserrat"/>
                <a:sym typeface="Montserrat"/>
              </a:endParaRPr>
            </a:p>
          </p:txBody>
        </p:sp>
      </p:grpSp>
      <p:grpSp>
        <p:nvGrpSpPr>
          <p:cNvPr id="637" name="Google Shape;637;g381ca1501ed_0_96"/>
          <p:cNvGrpSpPr/>
          <p:nvPr/>
        </p:nvGrpSpPr>
        <p:grpSpPr>
          <a:xfrm>
            <a:off x="10390700" y="2684350"/>
            <a:ext cx="4128000" cy="6435600"/>
            <a:chOff x="5195350" y="1189775"/>
            <a:chExt cx="2064000" cy="3217800"/>
          </a:xfrm>
        </p:grpSpPr>
        <p:sp>
          <p:nvSpPr>
            <p:cNvPr id="638" name="Google Shape;638;g381ca1501ed_0_96"/>
            <p:cNvSpPr/>
            <p:nvPr/>
          </p:nvSpPr>
          <p:spPr>
            <a:xfrm>
              <a:off x="5195350" y="1189775"/>
              <a:ext cx="2064000" cy="669000"/>
            </a:xfrm>
            <a:prstGeom prst="chevron">
              <a:avLst>
                <a:gd name="adj" fmla="val 50000"/>
              </a:avLst>
            </a:prstGeom>
            <a:solidFill>
              <a:schemeClr val="dk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2000" b="1">
                  <a:solidFill>
                    <a:srgbClr val="FFFFFF"/>
                  </a:solidFill>
                  <a:latin typeface="Montserrat"/>
                  <a:ea typeface="Montserrat"/>
                  <a:cs typeface="Montserrat"/>
                  <a:sym typeface="Montserrat"/>
                </a:rPr>
                <a:t>Community</a:t>
              </a:r>
              <a:endParaRPr sz="2000"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FFFFFF"/>
                  </a:solidFill>
                  <a:latin typeface="Montserrat"/>
                  <a:ea typeface="Montserrat"/>
                  <a:cs typeface="Montserrat"/>
                  <a:sym typeface="Montserrat"/>
                </a:rPr>
                <a:t>Engagement Event</a:t>
              </a:r>
              <a:endParaRPr sz="2000">
                <a:solidFill>
                  <a:srgbClr val="FFFFFF"/>
                </a:solidFill>
                <a:latin typeface="Montserrat"/>
                <a:ea typeface="Montserrat"/>
                <a:cs typeface="Montserrat"/>
                <a:sym typeface="Montserrat"/>
              </a:endParaRPr>
            </a:p>
          </p:txBody>
        </p:sp>
        <p:sp>
          <p:nvSpPr>
            <p:cNvPr id="639" name="Google Shape;639;g381ca1501ed_0_96"/>
            <p:cNvSpPr txBox="1"/>
            <p:nvPr/>
          </p:nvSpPr>
          <p:spPr>
            <a:xfrm>
              <a:off x="5461650" y="1858775"/>
              <a:ext cx="1624500" cy="25488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800"/>
                </a:spcBef>
                <a:spcAft>
                  <a:spcPts val="0"/>
                </a:spcAft>
                <a:buNone/>
              </a:pPr>
              <a:r>
                <a:rPr lang="en-US" sz="2000">
                  <a:solidFill>
                    <a:schemeClr val="dk2"/>
                  </a:solidFill>
                  <a:latin typeface="Montserrat"/>
                  <a:ea typeface="Montserrat"/>
                  <a:cs typeface="Montserrat"/>
                  <a:sym typeface="Montserrat"/>
                </a:rPr>
                <a:t>Drop-in information &amp; feedback session with ~20 attendees </a:t>
              </a:r>
              <a:r>
                <a:rPr lang="en-US" sz="2000" b="1">
                  <a:solidFill>
                    <a:schemeClr val="dk2"/>
                  </a:solidFill>
                  <a:latin typeface="Montserrat"/>
                  <a:ea typeface="Montserrat"/>
                  <a:cs typeface="Montserrat"/>
                  <a:sym typeface="Montserrat"/>
                </a:rPr>
                <a:t>|</a:t>
              </a:r>
              <a:r>
                <a:rPr lang="en-US" sz="2000">
                  <a:solidFill>
                    <a:schemeClr val="dk2"/>
                  </a:solidFill>
                  <a:latin typeface="Montserrat"/>
                  <a:ea typeface="Montserrat"/>
                  <a:cs typeface="Montserrat"/>
                  <a:sym typeface="Montserrat"/>
                </a:rPr>
                <a:t> Local orgs hosted tables, CBC Yellowknife covered event</a:t>
              </a:r>
              <a:endParaRPr sz="2000">
                <a:solidFill>
                  <a:schemeClr val="dk2"/>
                </a:solidFill>
                <a:latin typeface="Montserrat"/>
                <a:ea typeface="Montserrat"/>
                <a:cs typeface="Montserrat"/>
                <a:sym typeface="Montserrat"/>
              </a:endParaRPr>
            </a:p>
            <a:p>
              <a:pPr marL="0" lvl="0" indent="0" algn="l" rtl="0">
                <a:lnSpc>
                  <a:spcPct val="115000"/>
                </a:lnSpc>
                <a:spcBef>
                  <a:spcPts val="0"/>
                </a:spcBef>
                <a:spcAft>
                  <a:spcPts val="0"/>
                </a:spcAft>
                <a:buNone/>
              </a:pPr>
              <a:endParaRPr sz="2000">
                <a:latin typeface="Roboto"/>
                <a:ea typeface="Roboto"/>
                <a:cs typeface="Roboto"/>
                <a:sym typeface="Roboto"/>
              </a:endParaRPr>
            </a:p>
          </p:txBody>
        </p:sp>
      </p:grpSp>
      <p:pic>
        <p:nvPicPr>
          <p:cNvPr id="640" name="Google Shape;640;g381ca1501ed_0_96"/>
          <p:cNvPicPr preferRelativeResize="0"/>
          <p:nvPr/>
        </p:nvPicPr>
        <p:blipFill rotWithShape="1">
          <a:blip r:embed="rId3">
            <a:alphaModFix/>
          </a:blip>
          <a:srcRect t="17619" b="8096"/>
          <a:stretch/>
        </p:blipFill>
        <p:spPr>
          <a:xfrm>
            <a:off x="10718325" y="7876977"/>
            <a:ext cx="3800374" cy="2123710"/>
          </a:xfrm>
          <a:prstGeom prst="rect">
            <a:avLst/>
          </a:prstGeom>
          <a:noFill/>
          <a:ln>
            <a:noFill/>
          </a:ln>
        </p:spPr>
      </p:pic>
      <p:pic>
        <p:nvPicPr>
          <p:cNvPr id="641" name="Google Shape;641;g381ca1501ed_0_96"/>
          <p:cNvPicPr preferRelativeResize="0"/>
          <p:nvPr/>
        </p:nvPicPr>
        <p:blipFill rotWithShape="1">
          <a:blip r:embed="rId4">
            <a:alphaModFix/>
          </a:blip>
          <a:srcRect t="1301" b="10139"/>
          <a:stretch/>
        </p:blipFill>
        <p:spPr>
          <a:xfrm>
            <a:off x="7679837" y="6970575"/>
            <a:ext cx="2575725" cy="3030125"/>
          </a:xfrm>
          <a:prstGeom prst="rect">
            <a:avLst/>
          </a:prstGeom>
          <a:noFill/>
          <a:ln>
            <a:noFill/>
          </a:ln>
        </p:spPr>
      </p:pic>
      <p:pic>
        <p:nvPicPr>
          <p:cNvPr id="642" name="Google Shape;642;g381ca1501ed_0_96"/>
          <p:cNvPicPr preferRelativeResize="0"/>
          <p:nvPr/>
        </p:nvPicPr>
        <p:blipFill rotWithShape="1">
          <a:blip r:embed="rId5">
            <a:alphaModFix/>
          </a:blip>
          <a:srcRect l="25645" t="38694" b="14607"/>
          <a:stretch/>
        </p:blipFill>
        <p:spPr>
          <a:xfrm>
            <a:off x="483775" y="7530900"/>
            <a:ext cx="2935850" cy="2461575"/>
          </a:xfrm>
          <a:prstGeom prst="rect">
            <a:avLst/>
          </a:prstGeom>
          <a:noFill/>
          <a:ln>
            <a:noFill/>
          </a:ln>
        </p:spPr>
      </p:pic>
      <p:pic>
        <p:nvPicPr>
          <p:cNvPr id="643" name="Google Shape;643;g381ca1501ed_0_96" title="PXL_20250603_201032172.jpeg"/>
          <p:cNvPicPr preferRelativeResize="0"/>
          <p:nvPr/>
        </p:nvPicPr>
        <p:blipFill>
          <a:blip r:embed="rId6">
            <a:alphaModFix/>
          </a:blip>
          <a:stretch>
            <a:fillRect/>
          </a:stretch>
        </p:blipFill>
        <p:spPr>
          <a:xfrm>
            <a:off x="4034449" y="7597524"/>
            <a:ext cx="3182624" cy="23949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7"/>
        <p:cNvGrpSpPr/>
        <p:nvPr/>
      </p:nvGrpSpPr>
      <p:grpSpPr>
        <a:xfrm>
          <a:off x="0" y="0"/>
          <a:ext cx="0" cy="0"/>
          <a:chOff x="0" y="0"/>
          <a:chExt cx="0" cy="0"/>
        </a:xfrm>
      </p:grpSpPr>
      <p:cxnSp>
        <p:nvCxnSpPr>
          <p:cNvPr id="648" name="Google Shape;648;g381ca1501ed_0_188"/>
          <p:cNvCxnSpPr/>
          <p:nvPr/>
        </p:nvCxnSpPr>
        <p:spPr>
          <a:xfrm>
            <a:off x="1169200" y="335750"/>
            <a:ext cx="0" cy="1675500"/>
          </a:xfrm>
          <a:prstGeom prst="straightConnector1">
            <a:avLst/>
          </a:prstGeom>
          <a:noFill/>
          <a:ln w="209550" cap="flat" cmpd="sng">
            <a:solidFill>
              <a:schemeClr val="accent2"/>
            </a:solidFill>
            <a:prstDash val="solid"/>
            <a:round/>
            <a:headEnd type="none" w="sm" len="sm"/>
            <a:tailEnd type="none" w="sm" len="sm"/>
          </a:ln>
        </p:spPr>
      </p:cxnSp>
      <p:sp>
        <p:nvSpPr>
          <p:cNvPr id="649" name="Google Shape;649;g381ca1501ed_0_188"/>
          <p:cNvSpPr txBox="1"/>
          <p:nvPr/>
        </p:nvSpPr>
        <p:spPr>
          <a:xfrm>
            <a:off x="1769400" y="634700"/>
            <a:ext cx="17052600" cy="1077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000"/>
              <a:buFont typeface="Arial"/>
              <a:buNone/>
            </a:pPr>
            <a:r>
              <a:rPr lang="en-US" sz="7000" b="1">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4"/>
                  </a:ext>
                </a:extLst>
              </a:rPr>
              <a:t>NWT</a:t>
            </a:r>
            <a:r>
              <a:rPr lang="en-US" sz="7000" b="1">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5"/>
                  </a:ext>
                </a:extLst>
              </a:rPr>
              <a:t> Engagement Highlights</a:t>
            </a:r>
            <a:r>
              <a:rPr lang="en-US" sz="7000" b="1" i="0" u="none" strike="noStrike" cap="none">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6"/>
                  </a:ext>
                </a:extLst>
              </a:rPr>
              <a:t>  </a:t>
            </a:r>
            <a:endParaRPr sz="7000" b="1" i="0" u="none" strike="noStrike" cap="none">
              <a:solidFill>
                <a:schemeClr val="dk1"/>
              </a:solidFill>
              <a:latin typeface="Montserrat"/>
              <a:ea typeface="Montserrat"/>
              <a:cs typeface="Montserrat"/>
              <a:sym typeface="Montserrat"/>
            </a:endParaRPr>
          </a:p>
        </p:txBody>
      </p:sp>
      <p:grpSp>
        <p:nvGrpSpPr>
          <p:cNvPr id="650" name="Google Shape;650;g381ca1501ed_0_188"/>
          <p:cNvGrpSpPr/>
          <p:nvPr/>
        </p:nvGrpSpPr>
        <p:grpSpPr>
          <a:xfrm>
            <a:off x="247" y="2323250"/>
            <a:ext cx="18287502" cy="42938"/>
            <a:chOff x="-2765" y="2806255"/>
            <a:chExt cx="13694400" cy="5400"/>
          </a:xfrm>
        </p:grpSpPr>
        <p:cxnSp>
          <p:nvCxnSpPr>
            <p:cNvPr id="651" name="Google Shape;651;g381ca1501ed_0_188"/>
            <p:cNvCxnSpPr/>
            <p:nvPr/>
          </p:nvCxnSpPr>
          <p:spPr>
            <a:xfrm rot="10800000" flipH="1">
              <a:off x="-2765" y="2810755"/>
              <a:ext cx="2282400" cy="900"/>
            </a:xfrm>
            <a:prstGeom prst="straightConnector1">
              <a:avLst/>
            </a:prstGeom>
            <a:noFill/>
            <a:ln w="50800" cap="flat" cmpd="sng">
              <a:solidFill>
                <a:srgbClr val="153056"/>
              </a:solidFill>
              <a:prstDash val="solid"/>
              <a:round/>
              <a:headEnd type="none" w="sm" len="sm"/>
              <a:tailEnd type="none" w="sm" len="sm"/>
            </a:ln>
          </p:spPr>
        </p:cxnSp>
        <p:cxnSp>
          <p:nvCxnSpPr>
            <p:cNvPr id="652" name="Google Shape;652;g381ca1501ed_0_188"/>
            <p:cNvCxnSpPr/>
            <p:nvPr/>
          </p:nvCxnSpPr>
          <p:spPr>
            <a:xfrm rot="10800000" flipH="1">
              <a:off x="2279635" y="2809855"/>
              <a:ext cx="2282400" cy="900"/>
            </a:xfrm>
            <a:prstGeom prst="straightConnector1">
              <a:avLst/>
            </a:prstGeom>
            <a:noFill/>
            <a:ln w="50800" cap="flat" cmpd="sng">
              <a:solidFill>
                <a:srgbClr val="1D3D72"/>
              </a:solidFill>
              <a:prstDash val="solid"/>
              <a:round/>
              <a:headEnd type="none" w="sm" len="sm"/>
              <a:tailEnd type="none" w="sm" len="sm"/>
            </a:ln>
          </p:spPr>
        </p:cxnSp>
        <p:cxnSp>
          <p:nvCxnSpPr>
            <p:cNvPr id="653" name="Google Shape;653;g381ca1501ed_0_188"/>
            <p:cNvCxnSpPr/>
            <p:nvPr/>
          </p:nvCxnSpPr>
          <p:spPr>
            <a:xfrm rot="10800000" flipH="1">
              <a:off x="4562035" y="2808955"/>
              <a:ext cx="2282400" cy="900"/>
            </a:xfrm>
            <a:prstGeom prst="straightConnector1">
              <a:avLst/>
            </a:prstGeom>
            <a:noFill/>
            <a:ln w="50800" cap="flat" cmpd="sng">
              <a:solidFill>
                <a:srgbClr val="124B8E"/>
              </a:solidFill>
              <a:prstDash val="solid"/>
              <a:round/>
              <a:headEnd type="none" w="sm" len="sm"/>
              <a:tailEnd type="none" w="sm" len="sm"/>
            </a:ln>
          </p:spPr>
        </p:cxnSp>
        <p:cxnSp>
          <p:nvCxnSpPr>
            <p:cNvPr id="654" name="Google Shape;654;g381ca1501ed_0_188"/>
            <p:cNvCxnSpPr/>
            <p:nvPr/>
          </p:nvCxnSpPr>
          <p:spPr>
            <a:xfrm rot="10800000" flipH="1">
              <a:off x="6844435" y="2808055"/>
              <a:ext cx="2282400" cy="900"/>
            </a:xfrm>
            <a:prstGeom prst="straightConnector1">
              <a:avLst/>
            </a:prstGeom>
            <a:noFill/>
            <a:ln w="50800" cap="flat" cmpd="sng">
              <a:solidFill>
                <a:srgbClr val="2E65B0"/>
              </a:solidFill>
              <a:prstDash val="solid"/>
              <a:round/>
              <a:headEnd type="none" w="sm" len="sm"/>
              <a:tailEnd type="none" w="sm" len="sm"/>
            </a:ln>
          </p:spPr>
        </p:cxnSp>
        <p:cxnSp>
          <p:nvCxnSpPr>
            <p:cNvPr id="655" name="Google Shape;655;g381ca1501ed_0_188"/>
            <p:cNvCxnSpPr/>
            <p:nvPr/>
          </p:nvCxnSpPr>
          <p:spPr>
            <a:xfrm rot="10800000" flipH="1">
              <a:off x="9126835" y="2807155"/>
              <a:ext cx="2282400" cy="900"/>
            </a:xfrm>
            <a:prstGeom prst="straightConnector1">
              <a:avLst/>
            </a:prstGeom>
            <a:noFill/>
            <a:ln w="50800" cap="flat" cmpd="sng">
              <a:solidFill>
                <a:srgbClr val="F05B71"/>
              </a:solidFill>
              <a:prstDash val="solid"/>
              <a:round/>
              <a:headEnd type="none" w="sm" len="sm"/>
              <a:tailEnd type="none" w="sm" len="sm"/>
            </a:ln>
          </p:spPr>
        </p:cxnSp>
        <p:cxnSp>
          <p:nvCxnSpPr>
            <p:cNvPr id="656" name="Google Shape;656;g381ca1501ed_0_188"/>
            <p:cNvCxnSpPr/>
            <p:nvPr/>
          </p:nvCxnSpPr>
          <p:spPr>
            <a:xfrm rot="10800000" flipH="1">
              <a:off x="11409235" y="2806255"/>
              <a:ext cx="2282400" cy="900"/>
            </a:xfrm>
            <a:prstGeom prst="straightConnector1">
              <a:avLst/>
            </a:prstGeom>
            <a:noFill/>
            <a:ln w="50800" cap="flat" cmpd="sng">
              <a:solidFill>
                <a:srgbClr val="FDC482"/>
              </a:solidFill>
              <a:prstDash val="solid"/>
              <a:round/>
              <a:headEnd type="none" w="sm" len="sm"/>
              <a:tailEnd type="none" w="sm" len="sm"/>
            </a:ln>
          </p:spPr>
        </p:cxnSp>
      </p:grpSp>
      <p:grpSp>
        <p:nvGrpSpPr>
          <p:cNvPr id="657" name="Google Shape;657;g381ca1501ed_0_188"/>
          <p:cNvGrpSpPr/>
          <p:nvPr/>
        </p:nvGrpSpPr>
        <p:grpSpPr>
          <a:xfrm>
            <a:off x="0" y="2684779"/>
            <a:ext cx="4429200" cy="6434996"/>
            <a:chOff x="0" y="1189989"/>
            <a:chExt cx="2214600" cy="3217498"/>
          </a:xfrm>
        </p:grpSpPr>
        <p:sp>
          <p:nvSpPr>
            <p:cNvPr id="658" name="Google Shape;658;g381ca1501ed_0_188"/>
            <p:cNvSpPr/>
            <p:nvPr/>
          </p:nvSpPr>
          <p:spPr>
            <a:xfrm>
              <a:off x="0" y="1189989"/>
              <a:ext cx="2214600" cy="669000"/>
            </a:xfrm>
            <a:prstGeom prst="homePlate">
              <a:avLst>
                <a:gd name="adj" fmla="val 50000"/>
              </a:avLst>
            </a:prstGeom>
            <a:solidFill>
              <a:schemeClr val="dk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2000" b="1">
                  <a:solidFill>
                    <a:srgbClr val="FFFFFF"/>
                  </a:solidFill>
                  <a:latin typeface="Montserrat"/>
                  <a:ea typeface="Montserrat"/>
                  <a:cs typeface="Montserrat"/>
                  <a:sym typeface="Montserrat"/>
                </a:rPr>
                <a:t>Youth</a:t>
              </a:r>
              <a:endParaRPr sz="2000"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FFFFFF"/>
                  </a:solidFill>
                  <a:latin typeface="Montserrat"/>
                  <a:ea typeface="Montserrat"/>
                  <a:cs typeface="Montserrat"/>
                  <a:sym typeface="Montserrat"/>
                </a:rPr>
                <a:t>St Patricks Highschool</a:t>
              </a:r>
              <a:endParaRPr sz="2000">
                <a:solidFill>
                  <a:srgbClr val="FFFFFF"/>
                </a:solidFill>
                <a:latin typeface="Montserrat"/>
                <a:ea typeface="Montserrat"/>
                <a:cs typeface="Montserrat"/>
                <a:sym typeface="Montserrat"/>
              </a:endParaRPr>
            </a:p>
          </p:txBody>
        </p:sp>
        <p:sp>
          <p:nvSpPr>
            <p:cNvPr id="659" name="Google Shape;659;g381ca1501ed_0_188"/>
            <p:cNvSpPr txBox="1"/>
            <p:nvPr/>
          </p:nvSpPr>
          <p:spPr>
            <a:xfrm>
              <a:off x="295050" y="1858988"/>
              <a:ext cx="1624500" cy="25485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1000"/>
                </a:spcBef>
                <a:spcAft>
                  <a:spcPts val="0"/>
                </a:spcAft>
                <a:buNone/>
              </a:pPr>
              <a:r>
                <a:rPr lang="en-US" sz="2000">
                  <a:solidFill>
                    <a:srgbClr val="888888"/>
                  </a:solidFill>
                  <a:latin typeface="Montserrat"/>
                  <a:ea typeface="Montserrat"/>
                  <a:cs typeface="Montserrat"/>
                  <a:sym typeface="Montserrat"/>
                </a:rPr>
                <a:t>Presentation on project themes </a:t>
              </a:r>
              <a:r>
                <a:rPr lang="en-US" sz="2000" b="1">
                  <a:solidFill>
                    <a:srgbClr val="888888"/>
                  </a:solidFill>
                  <a:latin typeface="Montserrat"/>
                  <a:ea typeface="Montserrat"/>
                  <a:cs typeface="Montserrat"/>
                  <a:sym typeface="Montserrat"/>
                </a:rPr>
                <a:t>| </a:t>
              </a:r>
              <a:r>
                <a:rPr lang="en-US" sz="2000">
                  <a:solidFill>
                    <a:srgbClr val="888888"/>
                  </a:solidFill>
                  <a:latin typeface="Montserrat"/>
                  <a:ea typeface="Montserrat"/>
                  <a:cs typeface="Montserrat"/>
                  <a:sym typeface="Montserrat"/>
                </a:rPr>
                <a:t>Participatory mapping and discussion of local climate impacts </a:t>
              </a:r>
              <a:endParaRPr sz="2000">
                <a:solidFill>
                  <a:srgbClr val="888888"/>
                </a:solidFill>
                <a:latin typeface="Montserrat"/>
                <a:ea typeface="Montserrat"/>
                <a:cs typeface="Montserrat"/>
                <a:sym typeface="Montserrat"/>
              </a:endParaRPr>
            </a:p>
            <a:p>
              <a:pPr marL="0" lvl="0" indent="0" algn="l" rtl="0">
                <a:lnSpc>
                  <a:spcPct val="115000"/>
                </a:lnSpc>
                <a:spcBef>
                  <a:spcPts val="0"/>
                </a:spcBef>
                <a:spcAft>
                  <a:spcPts val="0"/>
                </a:spcAft>
                <a:buNone/>
              </a:pPr>
              <a:endParaRPr sz="2000">
                <a:latin typeface="Roboto"/>
                <a:ea typeface="Roboto"/>
                <a:cs typeface="Roboto"/>
                <a:sym typeface="Roboto"/>
              </a:endParaRPr>
            </a:p>
          </p:txBody>
        </p:sp>
      </p:grpSp>
      <p:grpSp>
        <p:nvGrpSpPr>
          <p:cNvPr id="660" name="Google Shape;660;g381ca1501ed_0_188"/>
          <p:cNvGrpSpPr/>
          <p:nvPr/>
        </p:nvGrpSpPr>
        <p:grpSpPr>
          <a:xfrm>
            <a:off x="3676650" y="2684350"/>
            <a:ext cx="4128000" cy="6435600"/>
            <a:chOff x="1838325" y="1189775"/>
            <a:chExt cx="2064000" cy="3217800"/>
          </a:xfrm>
        </p:grpSpPr>
        <p:sp>
          <p:nvSpPr>
            <p:cNvPr id="661" name="Google Shape;661;g381ca1501ed_0_188"/>
            <p:cNvSpPr/>
            <p:nvPr/>
          </p:nvSpPr>
          <p:spPr>
            <a:xfrm>
              <a:off x="1838325" y="1189775"/>
              <a:ext cx="2064000" cy="669000"/>
            </a:xfrm>
            <a:prstGeom prst="chevron">
              <a:avLst>
                <a:gd name="adj" fmla="val 50000"/>
              </a:avLst>
            </a:prstGeom>
            <a:solidFill>
              <a:schemeClr val="accent4"/>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2000" b="1">
                  <a:solidFill>
                    <a:srgbClr val="FFFFFF"/>
                  </a:solidFill>
                  <a:latin typeface="Montserrat"/>
                  <a:ea typeface="Montserrat"/>
                  <a:cs typeface="Montserrat"/>
                  <a:sym typeface="Montserrat"/>
                </a:rPr>
                <a:t>Dechinta</a:t>
              </a:r>
              <a:endParaRPr sz="2000"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FFFFFF"/>
                  </a:solidFill>
                  <a:latin typeface="Montserrat"/>
                  <a:ea typeface="Montserrat"/>
                  <a:cs typeface="Montserrat"/>
                  <a:sym typeface="Montserrat"/>
                </a:rPr>
                <a:t>Indigenous Land Based Education</a:t>
              </a:r>
              <a:endParaRPr sz="2000">
                <a:solidFill>
                  <a:srgbClr val="FFFFFF"/>
                </a:solidFill>
                <a:latin typeface="Montserrat"/>
                <a:ea typeface="Montserrat"/>
                <a:cs typeface="Montserrat"/>
                <a:sym typeface="Montserrat"/>
              </a:endParaRPr>
            </a:p>
          </p:txBody>
        </p:sp>
        <p:sp>
          <p:nvSpPr>
            <p:cNvPr id="662" name="Google Shape;662;g381ca1501ed_0_188"/>
            <p:cNvSpPr txBox="1"/>
            <p:nvPr/>
          </p:nvSpPr>
          <p:spPr>
            <a:xfrm>
              <a:off x="2017250" y="1858775"/>
              <a:ext cx="1624500" cy="25488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800"/>
                </a:spcBef>
                <a:spcAft>
                  <a:spcPts val="0"/>
                </a:spcAft>
                <a:buNone/>
              </a:pPr>
              <a:r>
                <a:rPr lang="en-US" sz="2000">
                  <a:solidFill>
                    <a:srgbClr val="888888"/>
                  </a:solidFill>
                  <a:latin typeface="Montserrat"/>
                  <a:ea typeface="Montserrat"/>
                  <a:cs typeface="Montserrat"/>
                  <a:sym typeface="Montserrat"/>
                </a:rPr>
                <a:t>Emphasis on Indigenous knowledge and leadership in ecosystem monitoring and assessment </a:t>
              </a:r>
              <a:r>
                <a:rPr lang="en-US" sz="2000" b="1">
                  <a:solidFill>
                    <a:srgbClr val="888888"/>
                  </a:solidFill>
                  <a:latin typeface="Montserrat"/>
                  <a:ea typeface="Montserrat"/>
                  <a:cs typeface="Montserrat"/>
                  <a:sym typeface="Montserrat"/>
                </a:rPr>
                <a:t>| </a:t>
              </a:r>
              <a:r>
                <a:rPr lang="en-US" sz="2000">
                  <a:solidFill>
                    <a:srgbClr val="888888"/>
                  </a:solidFill>
                  <a:latin typeface="Montserrat"/>
                  <a:ea typeface="Montserrat"/>
                  <a:cs typeface="Montserrat"/>
                  <a:sym typeface="Montserrat"/>
                </a:rPr>
                <a:t>Excitement and mistrust of government initiatives </a:t>
              </a:r>
              <a:endParaRPr sz="2000">
                <a:solidFill>
                  <a:srgbClr val="888888"/>
                </a:solidFill>
                <a:latin typeface="Roboto"/>
                <a:ea typeface="Roboto"/>
                <a:cs typeface="Roboto"/>
                <a:sym typeface="Roboto"/>
              </a:endParaRPr>
            </a:p>
            <a:p>
              <a:pPr marL="0" lvl="0" indent="0" algn="l" rtl="0">
                <a:lnSpc>
                  <a:spcPct val="115000"/>
                </a:lnSpc>
                <a:spcBef>
                  <a:spcPts val="0"/>
                </a:spcBef>
                <a:spcAft>
                  <a:spcPts val="0"/>
                </a:spcAft>
                <a:buNone/>
              </a:pPr>
              <a:endParaRPr sz="2000">
                <a:latin typeface="Roboto"/>
                <a:ea typeface="Roboto"/>
                <a:cs typeface="Roboto"/>
                <a:sym typeface="Roboto"/>
              </a:endParaRPr>
            </a:p>
          </p:txBody>
        </p:sp>
      </p:grpSp>
      <p:grpSp>
        <p:nvGrpSpPr>
          <p:cNvPr id="663" name="Google Shape;663;g381ca1501ed_0_188"/>
          <p:cNvGrpSpPr/>
          <p:nvPr/>
        </p:nvGrpSpPr>
        <p:grpSpPr>
          <a:xfrm>
            <a:off x="7033500" y="2684350"/>
            <a:ext cx="4128000" cy="6435600"/>
            <a:chOff x="3516750" y="1189775"/>
            <a:chExt cx="2064000" cy="3217800"/>
          </a:xfrm>
        </p:grpSpPr>
        <p:sp>
          <p:nvSpPr>
            <p:cNvPr id="664" name="Google Shape;664;g381ca1501ed_0_188"/>
            <p:cNvSpPr/>
            <p:nvPr/>
          </p:nvSpPr>
          <p:spPr>
            <a:xfrm>
              <a:off x="3516750" y="1189775"/>
              <a:ext cx="2064000" cy="669000"/>
            </a:xfrm>
            <a:prstGeom prst="chevron">
              <a:avLst>
                <a:gd name="adj" fmla="val 50000"/>
              </a:avLst>
            </a:prstGeom>
            <a:solidFill>
              <a:schemeClr val="accen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2000" b="1">
                  <a:solidFill>
                    <a:srgbClr val="FFFFFF"/>
                  </a:solidFill>
                  <a:latin typeface="Montserrat"/>
                  <a:ea typeface="Montserrat"/>
                  <a:cs typeface="Montserrat"/>
                  <a:sym typeface="Montserrat"/>
                </a:rPr>
                <a:t>Community</a:t>
              </a:r>
              <a:endParaRPr sz="2000"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FFFFFF"/>
                  </a:solidFill>
                  <a:latin typeface="Montserrat"/>
                  <a:ea typeface="Montserrat"/>
                  <a:cs typeface="Montserrat"/>
                  <a:sym typeface="Montserrat"/>
                </a:rPr>
                <a:t>Farmers Market</a:t>
              </a:r>
              <a:endParaRPr sz="2000">
                <a:solidFill>
                  <a:srgbClr val="FFFFFF"/>
                </a:solidFill>
                <a:latin typeface="Montserrat"/>
                <a:ea typeface="Montserrat"/>
                <a:cs typeface="Montserrat"/>
                <a:sym typeface="Montserrat"/>
              </a:endParaRPr>
            </a:p>
          </p:txBody>
        </p:sp>
        <p:sp>
          <p:nvSpPr>
            <p:cNvPr id="665" name="Google Shape;665;g381ca1501ed_0_188"/>
            <p:cNvSpPr txBox="1"/>
            <p:nvPr/>
          </p:nvSpPr>
          <p:spPr>
            <a:xfrm>
              <a:off x="3739450" y="1858775"/>
              <a:ext cx="1624500" cy="25488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800"/>
                </a:spcBef>
                <a:spcAft>
                  <a:spcPts val="0"/>
                </a:spcAft>
                <a:buNone/>
              </a:pPr>
              <a:r>
                <a:rPr lang="en-US" sz="2000">
                  <a:solidFill>
                    <a:srgbClr val="888888"/>
                  </a:solidFill>
                  <a:latin typeface="Montserrat"/>
                  <a:ea typeface="Montserrat"/>
                  <a:cs typeface="Montserrat"/>
                  <a:sym typeface="Montserrat"/>
                </a:rPr>
                <a:t>Project information table and comic materials by Alison McCreesh </a:t>
              </a:r>
              <a:r>
                <a:rPr lang="en-US" sz="2000" b="1">
                  <a:solidFill>
                    <a:srgbClr val="888888"/>
                  </a:solidFill>
                  <a:latin typeface="Montserrat"/>
                  <a:ea typeface="Montserrat"/>
                  <a:cs typeface="Montserrat"/>
                  <a:sym typeface="Montserrat"/>
                </a:rPr>
                <a:t>| </a:t>
              </a:r>
              <a:r>
                <a:rPr lang="en-US" sz="2000">
                  <a:solidFill>
                    <a:srgbClr val="888888"/>
                  </a:solidFill>
                  <a:latin typeface="Montserrat"/>
                  <a:ea typeface="Montserrat"/>
                  <a:cs typeface="Montserrat"/>
                  <a:sym typeface="Montserrat"/>
                </a:rPr>
                <a:t>Promotion helped boost community event attendance</a:t>
              </a:r>
              <a:endParaRPr sz="2000">
                <a:solidFill>
                  <a:srgbClr val="888888"/>
                </a:solidFill>
                <a:latin typeface="Roboto"/>
                <a:ea typeface="Roboto"/>
                <a:cs typeface="Roboto"/>
                <a:sym typeface="Roboto"/>
              </a:endParaRPr>
            </a:p>
          </p:txBody>
        </p:sp>
      </p:grpSp>
      <p:grpSp>
        <p:nvGrpSpPr>
          <p:cNvPr id="666" name="Google Shape;666;g381ca1501ed_0_188"/>
          <p:cNvGrpSpPr/>
          <p:nvPr/>
        </p:nvGrpSpPr>
        <p:grpSpPr>
          <a:xfrm>
            <a:off x="13748050" y="2684350"/>
            <a:ext cx="4128000" cy="6435600"/>
            <a:chOff x="6874025" y="1189775"/>
            <a:chExt cx="2064000" cy="3217800"/>
          </a:xfrm>
        </p:grpSpPr>
        <p:sp>
          <p:nvSpPr>
            <p:cNvPr id="667" name="Google Shape;667;g381ca1501ed_0_188"/>
            <p:cNvSpPr/>
            <p:nvPr/>
          </p:nvSpPr>
          <p:spPr>
            <a:xfrm>
              <a:off x="6874025" y="1189775"/>
              <a:ext cx="2064000" cy="669000"/>
            </a:xfrm>
            <a:prstGeom prst="chevron">
              <a:avLst>
                <a:gd name="adj" fmla="val 50000"/>
              </a:avLst>
            </a:prstGeom>
            <a:solidFill>
              <a:schemeClr val="accent4"/>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2000" b="1">
                  <a:solidFill>
                    <a:srgbClr val="FFFFFF"/>
                  </a:solidFill>
                  <a:latin typeface="Montserrat"/>
                  <a:ea typeface="Montserrat"/>
                  <a:cs typeface="Montserrat"/>
                  <a:sym typeface="Montserrat"/>
                </a:rPr>
                <a:t>Regulatory</a:t>
              </a:r>
              <a:endParaRPr sz="2000"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FFFFFF"/>
                  </a:solidFill>
                  <a:latin typeface="Montserrat"/>
                  <a:ea typeface="Montserrat"/>
                  <a:cs typeface="Montserrat"/>
                  <a:sym typeface="Montserrat"/>
                </a:rPr>
                <a:t>Stakeholder Engagement</a:t>
              </a:r>
              <a:endParaRPr sz="2000">
                <a:solidFill>
                  <a:srgbClr val="FFFFFF"/>
                </a:solidFill>
                <a:latin typeface="Montserrat"/>
                <a:ea typeface="Montserrat"/>
                <a:cs typeface="Montserrat"/>
                <a:sym typeface="Montserrat"/>
              </a:endParaRPr>
            </a:p>
          </p:txBody>
        </p:sp>
        <p:sp>
          <p:nvSpPr>
            <p:cNvPr id="668" name="Google Shape;668;g381ca1501ed_0_188"/>
            <p:cNvSpPr txBox="1"/>
            <p:nvPr/>
          </p:nvSpPr>
          <p:spPr>
            <a:xfrm>
              <a:off x="7183850" y="1858775"/>
              <a:ext cx="1624500" cy="2548800"/>
            </a:xfrm>
            <a:prstGeom prst="rect">
              <a:avLst/>
            </a:prstGeom>
            <a:solidFill>
              <a:schemeClr val="lt1"/>
            </a:solidFill>
            <a:ln>
              <a:noFill/>
            </a:ln>
          </p:spPr>
          <p:txBody>
            <a:bodyPr spcFirstLastPara="1" wrap="square" lIns="182850" tIns="182850" rIns="182850" bIns="182850" anchor="t" anchorCtr="0">
              <a:noAutofit/>
            </a:bodyPr>
            <a:lstStyle/>
            <a:p>
              <a:pPr marL="0" lvl="0" indent="0" algn="l" rtl="0">
                <a:lnSpc>
                  <a:spcPct val="115000"/>
                </a:lnSpc>
                <a:spcBef>
                  <a:spcPts val="0"/>
                </a:spcBef>
                <a:spcAft>
                  <a:spcPts val="0"/>
                </a:spcAft>
                <a:buNone/>
              </a:pPr>
              <a:r>
                <a:rPr lang="en-US" sz="2000">
                  <a:solidFill>
                    <a:schemeClr val="dk2"/>
                  </a:solidFill>
                  <a:latin typeface="Montserrat"/>
                  <a:ea typeface="Montserrat"/>
                  <a:cs typeface="Montserrat"/>
                  <a:sym typeface="Montserrat"/>
                </a:rPr>
                <a:t>Engagement session with ~10 regulatory professionals and stakeholders</a:t>
              </a:r>
              <a:endParaRPr sz="2000">
                <a:solidFill>
                  <a:schemeClr val="dk2"/>
                </a:solidFill>
                <a:latin typeface="Montserrat"/>
                <a:ea typeface="Montserrat"/>
                <a:cs typeface="Montserrat"/>
                <a:sym typeface="Montserrat"/>
              </a:endParaRPr>
            </a:p>
          </p:txBody>
        </p:sp>
      </p:grpSp>
      <p:grpSp>
        <p:nvGrpSpPr>
          <p:cNvPr id="669" name="Google Shape;669;g381ca1501ed_0_188"/>
          <p:cNvGrpSpPr/>
          <p:nvPr/>
        </p:nvGrpSpPr>
        <p:grpSpPr>
          <a:xfrm>
            <a:off x="10390700" y="2684350"/>
            <a:ext cx="4128000" cy="6435600"/>
            <a:chOff x="5195350" y="1189775"/>
            <a:chExt cx="2064000" cy="3217800"/>
          </a:xfrm>
        </p:grpSpPr>
        <p:sp>
          <p:nvSpPr>
            <p:cNvPr id="670" name="Google Shape;670;g381ca1501ed_0_188"/>
            <p:cNvSpPr/>
            <p:nvPr/>
          </p:nvSpPr>
          <p:spPr>
            <a:xfrm>
              <a:off x="5195350" y="1189775"/>
              <a:ext cx="2064000" cy="669000"/>
            </a:xfrm>
            <a:prstGeom prst="chevron">
              <a:avLst>
                <a:gd name="adj" fmla="val 50000"/>
              </a:avLst>
            </a:prstGeom>
            <a:solidFill>
              <a:schemeClr val="dk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2000" b="1">
                  <a:solidFill>
                    <a:srgbClr val="FFFFFF"/>
                  </a:solidFill>
                  <a:latin typeface="Montserrat"/>
                  <a:ea typeface="Montserrat"/>
                  <a:cs typeface="Montserrat"/>
                  <a:sym typeface="Montserrat"/>
                </a:rPr>
                <a:t>Community</a:t>
              </a:r>
              <a:endParaRPr sz="2000"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FFFFFF"/>
                  </a:solidFill>
                  <a:latin typeface="Montserrat"/>
                  <a:ea typeface="Montserrat"/>
                  <a:cs typeface="Montserrat"/>
                  <a:sym typeface="Montserrat"/>
                </a:rPr>
                <a:t>Engagement Event</a:t>
              </a:r>
              <a:endParaRPr sz="2000">
                <a:solidFill>
                  <a:srgbClr val="FFFFFF"/>
                </a:solidFill>
                <a:latin typeface="Montserrat"/>
                <a:ea typeface="Montserrat"/>
                <a:cs typeface="Montserrat"/>
                <a:sym typeface="Montserrat"/>
              </a:endParaRPr>
            </a:p>
          </p:txBody>
        </p:sp>
        <p:sp>
          <p:nvSpPr>
            <p:cNvPr id="671" name="Google Shape;671;g381ca1501ed_0_188"/>
            <p:cNvSpPr txBox="1"/>
            <p:nvPr/>
          </p:nvSpPr>
          <p:spPr>
            <a:xfrm>
              <a:off x="5461650" y="1858775"/>
              <a:ext cx="1624500" cy="25488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800"/>
                </a:spcBef>
                <a:spcAft>
                  <a:spcPts val="0"/>
                </a:spcAft>
                <a:buNone/>
              </a:pPr>
              <a:r>
                <a:rPr lang="en-US" sz="2000">
                  <a:solidFill>
                    <a:srgbClr val="888888"/>
                  </a:solidFill>
                  <a:latin typeface="Montserrat"/>
                  <a:ea typeface="Montserrat"/>
                  <a:cs typeface="Montserrat"/>
                  <a:sym typeface="Montserrat"/>
                </a:rPr>
                <a:t>Drop-in information &amp; feedback session with ~20 attendees </a:t>
              </a:r>
              <a:r>
                <a:rPr lang="en-US" sz="2000" b="1">
                  <a:solidFill>
                    <a:srgbClr val="888888"/>
                  </a:solidFill>
                  <a:latin typeface="Montserrat"/>
                  <a:ea typeface="Montserrat"/>
                  <a:cs typeface="Montserrat"/>
                  <a:sym typeface="Montserrat"/>
                </a:rPr>
                <a:t>|</a:t>
              </a:r>
              <a:r>
                <a:rPr lang="en-US" sz="2000">
                  <a:solidFill>
                    <a:srgbClr val="888888"/>
                  </a:solidFill>
                  <a:latin typeface="Montserrat"/>
                  <a:ea typeface="Montserrat"/>
                  <a:cs typeface="Montserrat"/>
                  <a:sym typeface="Montserrat"/>
                </a:rPr>
                <a:t> Local orgs hosted tables, CBC Yellowknife covered event</a:t>
              </a:r>
              <a:endParaRPr sz="2000">
                <a:solidFill>
                  <a:srgbClr val="888888"/>
                </a:solidFill>
                <a:latin typeface="Montserrat"/>
                <a:ea typeface="Montserrat"/>
                <a:cs typeface="Montserrat"/>
                <a:sym typeface="Montserrat"/>
              </a:endParaRPr>
            </a:p>
            <a:p>
              <a:pPr marL="0" lvl="0" indent="0" algn="l" rtl="0">
                <a:lnSpc>
                  <a:spcPct val="115000"/>
                </a:lnSpc>
                <a:spcBef>
                  <a:spcPts val="0"/>
                </a:spcBef>
                <a:spcAft>
                  <a:spcPts val="0"/>
                </a:spcAft>
                <a:buNone/>
              </a:pPr>
              <a:endParaRPr sz="2000">
                <a:latin typeface="Roboto"/>
                <a:ea typeface="Roboto"/>
                <a:cs typeface="Roboto"/>
                <a:sym typeface="Roboto"/>
              </a:endParaRPr>
            </a:p>
          </p:txBody>
        </p:sp>
      </p:grpSp>
      <p:pic>
        <p:nvPicPr>
          <p:cNvPr id="672" name="Google Shape;672;g381ca1501ed_0_188"/>
          <p:cNvPicPr preferRelativeResize="0"/>
          <p:nvPr/>
        </p:nvPicPr>
        <p:blipFill rotWithShape="1">
          <a:blip r:embed="rId3">
            <a:alphaModFix/>
          </a:blip>
          <a:srcRect t="17619" b="8096"/>
          <a:stretch/>
        </p:blipFill>
        <p:spPr>
          <a:xfrm>
            <a:off x="10718325" y="7876977"/>
            <a:ext cx="3800374" cy="2123710"/>
          </a:xfrm>
          <a:prstGeom prst="rect">
            <a:avLst/>
          </a:prstGeom>
          <a:noFill/>
          <a:ln>
            <a:noFill/>
          </a:ln>
        </p:spPr>
      </p:pic>
      <p:pic>
        <p:nvPicPr>
          <p:cNvPr id="673" name="Google Shape;673;g381ca1501ed_0_188"/>
          <p:cNvPicPr preferRelativeResize="0"/>
          <p:nvPr/>
        </p:nvPicPr>
        <p:blipFill rotWithShape="1">
          <a:blip r:embed="rId4">
            <a:alphaModFix/>
          </a:blip>
          <a:srcRect t="1301" b="10139"/>
          <a:stretch/>
        </p:blipFill>
        <p:spPr>
          <a:xfrm>
            <a:off x="7679837" y="6970575"/>
            <a:ext cx="2575725" cy="3030125"/>
          </a:xfrm>
          <a:prstGeom prst="rect">
            <a:avLst/>
          </a:prstGeom>
          <a:noFill/>
          <a:ln>
            <a:noFill/>
          </a:ln>
        </p:spPr>
      </p:pic>
      <p:pic>
        <p:nvPicPr>
          <p:cNvPr id="674" name="Google Shape;674;g381ca1501ed_0_188" title="Screenshot 2025-08-25 at 4.34.20 PM.png"/>
          <p:cNvPicPr preferRelativeResize="0"/>
          <p:nvPr/>
        </p:nvPicPr>
        <p:blipFill>
          <a:blip r:embed="rId5">
            <a:alphaModFix/>
          </a:blip>
          <a:stretch>
            <a:fillRect/>
          </a:stretch>
        </p:blipFill>
        <p:spPr>
          <a:xfrm>
            <a:off x="14870050" y="6641363"/>
            <a:ext cx="2516250" cy="3359350"/>
          </a:xfrm>
          <a:prstGeom prst="rect">
            <a:avLst/>
          </a:prstGeom>
          <a:noFill/>
          <a:ln>
            <a:noFill/>
          </a:ln>
        </p:spPr>
      </p:pic>
      <p:pic>
        <p:nvPicPr>
          <p:cNvPr id="675" name="Google Shape;675;g381ca1501ed_0_188"/>
          <p:cNvPicPr preferRelativeResize="0"/>
          <p:nvPr/>
        </p:nvPicPr>
        <p:blipFill rotWithShape="1">
          <a:blip r:embed="rId6">
            <a:alphaModFix/>
          </a:blip>
          <a:srcRect l="25645" t="38694" b="14607"/>
          <a:stretch/>
        </p:blipFill>
        <p:spPr>
          <a:xfrm>
            <a:off x="483775" y="7530900"/>
            <a:ext cx="2935850" cy="2461575"/>
          </a:xfrm>
          <a:prstGeom prst="rect">
            <a:avLst/>
          </a:prstGeom>
          <a:noFill/>
          <a:ln>
            <a:noFill/>
          </a:ln>
        </p:spPr>
      </p:pic>
      <p:pic>
        <p:nvPicPr>
          <p:cNvPr id="676" name="Google Shape;676;g381ca1501ed_0_188" title="PXL_20250603_201032172.jpeg"/>
          <p:cNvPicPr preferRelativeResize="0"/>
          <p:nvPr/>
        </p:nvPicPr>
        <p:blipFill>
          <a:blip r:embed="rId7">
            <a:alphaModFix/>
          </a:blip>
          <a:stretch>
            <a:fillRect/>
          </a:stretch>
        </p:blipFill>
        <p:spPr>
          <a:xfrm>
            <a:off x="4034449" y="7597524"/>
            <a:ext cx="3182624" cy="23949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0"/>
        <p:cNvGrpSpPr/>
        <p:nvPr/>
      </p:nvGrpSpPr>
      <p:grpSpPr>
        <a:xfrm>
          <a:off x="0" y="0"/>
          <a:ext cx="0" cy="0"/>
          <a:chOff x="0" y="0"/>
          <a:chExt cx="0" cy="0"/>
        </a:xfrm>
      </p:grpSpPr>
      <p:cxnSp>
        <p:nvCxnSpPr>
          <p:cNvPr id="681" name="Google Shape;681;g388a2dc847f_0_2"/>
          <p:cNvCxnSpPr/>
          <p:nvPr/>
        </p:nvCxnSpPr>
        <p:spPr>
          <a:xfrm>
            <a:off x="1169200" y="335750"/>
            <a:ext cx="0" cy="1675500"/>
          </a:xfrm>
          <a:prstGeom prst="straightConnector1">
            <a:avLst/>
          </a:prstGeom>
          <a:noFill/>
          <a:ln w="209550" cap="flat" cmpd="sng">
            <a:solidFill>
              <a:schemeClr val="accent2"/>
            </a:solidFill>
            <a:prstDash val="solid"/>
            <a:round/>
            <a:headEnd type="none" w="sm" len="sm"/>
            <a:tailEnd type="none" w="sm" len="sm"/>
          </a:ln>
        </p:spPr>
      </p:cxnSp>
      <p:sp>
        <p:nvSpPr>
          <p:cNvPr id="682" name="Google Shape;682;g388a2dc847f_0_2"/>
          <p:cNvSpPr txBox="1"/>
          <p:nvPr/>
        </p:nvSpPr>
        <p:spPr>
          <a:xfrm>
            <a:off x="1698925" y="634700"/>
            <a:ext cx="17052600" cy="1077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000"/>
              <a:buFont typeface="Arial"/>
              <a:buNone/>
            </a:pPr>
            <a:r>
              <a:rPr lang="en-US" sz="7000" b="1">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7"/>
                  </a:ext>
                </a:extLst>
              </a:rPr>
              <a:t>NWT Engagement Highlights</a:t>
            </a:r>
            <a:r>
              <a:rPr lang="en-US" sz="7000" b="1" i="0" u="none" strike="noStrike" cap="none">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8"/>
                  </a:ext>
                </a:extLst>
              </a:rPr>
              <a:t>  </a:t>
            </a:r>
            <a:endParaRPr sz="7000" b="1" i="0" u="none" strike="noStrike" cap="none">
              <a:solidFill>
                <a:schemeClr val="dk1"/>
              </a:solidFill>
              <a:latin typeface="Montserrat"/>
              <a:ea typeface="Montserrat"/>
              <a:cs typeface="Montserrat"/>
              <a:sym typeface="Montserrat"/>
            </a:endParaRPr>
          </a:p>
        </p:txBody>
      </p:sp>
      <p:grpSp>
        <p:nvGrpSpPr>
          <p:cNvPr id="683" name="Google Shape;683;g388a2dc847f_0_2"/>
          <p:cNvGrpSpPr/>
          <p:nvPr/>
        </p:nvGrpSpPr>
        <p:grpSpPr>
          <a:xfrm>
            <a:off x="247" y="2323250"/>
            <a:ext cx="18287502" cy="42938"/>
            <a:chOff x="-2765" y="2806255"/>
            <a:chExt cx="13694400" cy="5400"/>
          </a:xfrm>
        </p:grpSpPr>
        <p:cxnSp>
          <p:nvCxnSpPr>
            <p:cNvPr id="684" name="Google Shape;684;g388a2dc847f_0_2"/>
            <p:cNvCxnSpPr/>
            <p:nvPr/>
          </p:nvCxnSpPr>
          <p:spPr>
            <a:xfrm rot="10800000" flipH="1">
              <a:off x="-2765" y="2810755"/>
              <a:ext cx="2282400" cy="900"/>
            </a:xfrm>
            <a:prstGeom prst="straightConnector1">
              <a:avLst/>
            </a:prstGeom>
            <a:noFill/>
            <a:ln w="50800" cap="flat" cmpd="sng">
              <a:solidFill>
                <a:srgbClr val="153056"/>
              </a:solidFill>
              <a:prstDash val="solid"/>
              <a:round/>
              <a:headEnd type="none" w="sm" len="sm"/>
              <a:tailEnd type="none" w="sm" len="sm"/>
            </a:ln>
          </p:spPr>
        </p:cxnSp>
        <p:cxnSp>
          <p:nvCxnSpPr>
            <p:cNvPr id="685" name="Google Shape;685;g388a2dc847f_0_2"/>
            <p:cNvCxnSpPr/>
            <p:nvPr/>
          </p:nvCxnSpPr>
          <p:spPr>
            <a:xfrm rot="10800000" flipH="1">
              <a:off x="2279635" y="2809855"/>
              <a:ext cx="2282400" cy="900"/>
            </a:xfrm>
            <a:prstGeom prst="straightConnector1">
              <a:avLst/>
            </a:prstGeom>
            <a:noFill/>
            <a:ln w="50800" cap="flat" cmpd="sng">
              <a:solidFill>
                <a:srgbClr val="1D3D72"/>
              </a:solidFill>
              <a:prstDash val="solid"/>
              <a:round/>
              <a:headEnd type="none" w="sm" len="sm"/>
              <a:tailEnd type="none" w="sm" len="sm"/>
            </a:ln>
          </p:spPr>
        </p:cxnSp>
        <p:cxnSp>
          <p:nvCxnSpPr>
            <p:cNvPr id="686" name="Google Shape;686;g388a2dc847f_0_2"/>
            <p:cNvCxnSpPr/>
            <p:nvPr/>
          </p:nvCxnSpPr>
          <p:spPr>
            <a:xfrm rot="10800000" flipH="1">
              <a:off x="4562035" y="2808955"/>
              <a:ext cx="2282400" cy="900"/>
            </a:xfrm>
            <a:prstGeom prst="straightConnector1">
              <a:avLst/>
            </a:prstGeom>
            <a:noFill/>
            <a:ln w="50800" cap="flat" cmpd="sng">
              <a:solidFill>
                <a:srgbClr val="124B8E"/>
              </a:solidFill>
              <a:prstDash val="solid"/>
              <a:round/>
              <a:headEnd type="none" w="sm" len="sm"/>
              <a:tailEnd type="none" w="sm" len="sm"/>
            </a:ln>
          </p:spPr>
        </p:cxnSp>
        <p:cxnSp>
          <p:nvCxnSpPr>
            <p:cNvPr id="687" name="Google Shape;687;g388a2dc847f_0_2"/>
            <p:cNvCxnSpPr/>
            <p:nvPr/>
          </p:nvCxnSpPr>
          <p:spPr>
            <a:xfrm rot="10800000" flipH="1">
              <a:off x="6844435" y="2808055"/>
              <a:ext cx="2282400" cy="900"/>
            </a:xfrm>
            <a:prstGeom prst="straightConnector1">
              <a:avLst/>
            </a:prstGeom>
            <a:noFill/>
            <a:ln w="50800" cap="flat" cmpd="sng">
              <a:solidFill>
                <a:srgbClr val="2E65B0"/>
              </a:solidFill>
              <a:prstDash val="solid"/>
              <a:round/>
              <a:headEnd type="none" w="sm" len="sm"/>
              <a:tailEnd type="none" w="sm" len="sm"/>
            </a:ln>
          </p:spPr>
        </p:cxnSp>
        <p:cxnSp>
          <p:nvCxnSpPr>
            <p:cNvPr id="688" name="Google Shape;688;g388a2dc847f_0_2"/>
            <p:cNvCxnSpPr/>
            <p:nvPr/>
          </p:nvCxnSpPr>
          <p:spPr>
            <a:xfrm rot="10800000" flipH="1">
              <a:off x="9126835" y="2807155"/>
              <a:ext cx="2282400" cy="900"/>
            </a:xfrm>
            <a:prstGeom prst="straightConnector1">
              <a:avLst/>
            </a:prstGeom>
            <a:noFill/>
            <a:ln w="50800" cap="flat" cmpd="sng">
              <a:solidFill>
                <a:srgbClr val="F05B71"/>
              </a:solidFill>
              <a:prstDash val="solid"/>
              <a:round/>
              <a:headEnd type="none" w="sm" len="sm"/>
              <a:tailEnd type="none" w="sm" len="sm"/>
            </a:ln>
          </p:spPr>
        </p:cxnSp>
        <p:cxnSp>
          <p:nvCxnSpPr>
            <p:cNvPr id="689" name="Google Shape;689;g388a2dc847f_0_2"/>
            <p:cNvCxnSpPr/>
            <p:nvPr/>
          </p:nvCxnSpPr>
          <p:spPr>
            <a:xfrm rot="10800000" flipH="1">
              <a:off x="11409235" y="2806255"/>
              <a:ext cx="2282400" cy="900"/>
            </a:xfrm>
            <a:prstGeom prst="straightConnector1">
              <a:avLst/>
            </a:prstGeom>
            <a:noFill/>
            <a:ln w="50800" cap="flat" cmpd="sng">
              <a:solidFill>
                <a:srgbClr val="FDC482"/>
              </a:solidFill>
              <a:prstDash val="solid"/>
              <a:round/>
              <a:headEnd type="none" w="sm" len="sm"/>
              <a:tailEnd type="none" w="sm" len="sm"/>
            </a:ln>
          </p:spPr>
        </p:cxnSp>
      </p:grpSp>
      <p:pic>
        <p:nvPicPr>
          <p:cNvPr id="690" name="Google Shape;690;g388a2dc847f_0_2" title="Screenshot 2025-08-25 at 4.40.27 PM.png"/>
          <p:cNvPicPr preferRelativeResize="0"/>
          <p:nvPr/>
        </p:nvPicPr>
        <p:blipFill>
          <a:blip r:embed="rId3">
            <a:alphaModFix/>
          </a:blip>
          <a:stretch>
            <a:fillRect/>
          </a:stretch>
        </p:blipFill>
        <p:spPr>
          <a:xfrm>
            <a:off x="7757875" y="3623650"/>
            <a:ext cx="9593400" cy="5180800"/>
          </a:xfrm>
          <a:prstGeom prst="rect">
            <a:avLst/>
          </a:prstGeom>
          <a:noFill/>
          <a:ln>
            <a:noFill/>
          </a:ln>
        </p:spPr>
      </p:pic>
      <p:sp>
        <p:nvSpPr>
          <p:cNvPr id="691" name="Google Shape;691;g388a2dc847f_0_2"/>
          <p:cNvSpPr txBox="1"/>
          <p:nvPr/>
        </p:nvSpPr>
        <p:spPr>
          <a:xfrm>
            <a:off x="14383150" y="9853250"/>
            <a:ext cx="3798000" cy="36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dk1"/>
                </a:solidFill>
                <a:latin typeface="Montserrat"/>
                <a:ea typeface="Montserrat"/>
                <a:cs typeface="Montserrat"/>
                <a:sym typeface="Montserrat"/>
              </a:rPr>
              <a:t>Visual narratives by Yellowknife artist Alison McCreesh</a:t>
            </a:r>
            <a:endParaRPr sz="3200">
              <a:solidFill>
                <a:schemeClr val="dk1"/>
              </a:solidFill>
              <a:latin typeface="Montserrat"/>
              <a:ea typeface="Montserrat"/>
              <a:cs typeface="Montserrat"/>
              <a:sym typeface="Montserrat"/>
            </a:endParaRPr>
          </a:p>
        </p:txBody>
      </p:sp>
      <p:pic>
        <p:nvPicPr>
          <p:cNvPr id="692" name="Google Shape;692;g388a2dc847f_0_2" title="CRM_EngagementPoster (4).png"/>
          <p:cNvPicPr preferRelativeResize="0"/>
          <p:nvPr/>
        </p:nvPicPr>
        <p:blipFill>
          <a:blip r:embed="rId4">
            <a:alphaModFix/>
          </a:blip>
          <a:stretch>
            <a:fillRect/>
          </a:stretch>
        </p:blipFill>
        <p:spPr>
          <a:xfrm>
            <a:off x="1332100" y="2771287"/>
            <a:ext cx="5164124" cy="68855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6"/>
        <p:cNvGrpSpPr/>
        <p:nvPr/>
      </p:nvGrpSpPr>
      <p:grpSpPr>
        <a:xfrm>
          <a:off x="0" y="0"/>
          <a:ext cx="0" cy="0"/>
          <a:chOff x="0" y="0"/>
          <a:chExt cx="0" cy="0"/>
        </a:xfrm>
      </p:grpSpPr>
      <p:cxnSp>
        <p:nvCxnSpPr>
          <p:cNvPr id="697" name="Google Shape;697;g376ac930eeb_0_396"/>
          <p:cNvCxnSpPr/>
          <p:nvPr/>
        </p:nvCxnSpPr>
        <p:spPr>
          <a:xfrm>
            <a:off x="1169200" y="183350"/>
            <a:ext cx="0" cy="1675500"/>
          </a:xfrm>
          <a:prstGeom prst="straightConnector1">
            <a:avLst/>
          </a:prstGeom>
          <a:noFill/>
          <a:ln w="209550" cap="flat" cmpd="sng">
            <a:solidFill>
              <a:schemeClr val="accent2"/>
            </a:solidFill>
            <a:prstDash val="solid"/>
            <a:round/>
            <a:headEnd type="none" w="sm" len="sm"/>
            <a:tailEnd type="none" w="sm" len="sm"/>
          </a:ln>
        </p:spPr>
      </p:cxnSp>
      <p:sp>
        <p:nvSpPr>
          <p:cNvPr id="698" name="Google Shape;698;g376ac930eeb_0_396"/>
          <p:cNvSpPr txBox="1"/>
          <p:nvPr/>
        </p:nvSpPr>
        <p:spPr>
          <a:xfrm>
            <a:off x="1698925" y="323850"/>
            <a:ext cx="17052600" cy="1077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000"/>
              <a:buFont typeface="Arial"/>
              <a:buNone/>
            </a:pPr>
            <a:r>
              <a:rPr lang="en-US" sz="7000" b="1">
                <a:solidFill>
                  <a:schemeClr val="dk1"/>
                </a:solidFill>
                <a:latin typeface="Montserrat"/>
                <a:ea typeface="Montserrat"/>
                <a:cs typeface="Montserrat"/>
                <a:sym typeface="Montserrat"/>
              </a:rPr>
              <a:t>NWT Engagement Highlights</a:t>
            </a:r>
            <a:r>
              <a:rPr lang="en-US" sz="7000" b="1" i="0" u="none" strike="noStrike" cap="none">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9"/>
                  </a:ext>
                </a:extLst>
              </a:rPr>
              <a:t>  </a:t>
            </a:r>
            <a:endParaRPr sz="7000" b="1" i="0" u="none" strike="noStrike" cap="none">
              <a:solidFill>
                <a:schemeClr val="dk1"/>
              </a:solidFill>
              <a:latin typeface="Montserrat"/>
              <a:ea typeface="Montserrat"/>
              <a:cs typeface="Montserrat"/>
              <a:sym typeface="Montserrat"/>
            </a:endParaRPr>
          </a:p>
        </p:txBody>
      </p:sp>
      <p:grpSp>
        <p:nvGrpSpPr>
          <p:cNvPr id="699" name="Google Shape;699;g376ac930eeb_0_396"/>
          <p:cNvGrpSpPr/>
          <p:nvPr/>
        </p:nvGrpSpPr>
        <p:grpSpPr>
          <a:xfrm>
            <a:off x="132122" y="2011250"/>
            <a:ext cx="18287502" cy="42938"/>
            <a:chOff x="-2765" y="2806255"/>
            <a:chExt cx="13694400" cy="5400"/>
          </a:xfrm>
        </p:grpSpPr>
        <p:cxnSp>
          <p:nvCxnSpPr>
            <p:cNvPr id="700" name="Google Shape;700;g376ac930eeb_0_396"/>
            <p:cNvCxnSpPr/>
            <p:nvPr/>
          </p:nvCxnSpPr>
          <p:spPr>
            <a:xfrm rot="10800000" flipH="1">
              <a:off x="-2765" y="2810755"/>
              <a:ext cx="2282400" cy="900"/>
            </a:xfrm>
            <a:prstGeom prst="straightConnector1">
              <a:avLst/>
            </a:prstGeom>
            <a:noFill/>
            <a:ln w="50800" cap="flat" cmpd="sng">
              <a:solidFill>
                <a:srgbClr val="153056"/>
              </a:solidFill>
              <a:prstDash val="solid"/>
              <a:round/>
              <a:headEnd type="none" w="sm" len="sm"/>
              <a:tailEnd type="none" w="sm" len="sm"/>
            </a:ln>
          </p:spPr>
        </p:cxnSp>
        <p:cxnSp>
          <p:nvCxnSpPr>
            <p:cNvPr id="701" name="Google Shape;701;g376ac930eeb_0_396"/>
            <p:cNvCxnSpPr/>
            <p:nvPr/>
          </p:nvCxnSpPr>
          <p:spPr>
            <a:xfrm rot="10800000" flipH="1">
              <a:off x="2279635" y="2809855"/>
              <a:ext cx="2282400" cy="900"/>
            </a:xfrm>
            <a:prstGeom prst="straightConnector1">
              <a:avLst/>
            </a:prstGeom>
            <a:noFill/>
            <a:ln w="50800" cap="flat" cmpd="sng">
              <a:solidFill>
                <a:srgbClr val="1D3D72"/>
              </a:solidFill>
              <a:prstDash val="solid"/>
              <a:round/>
              <a:headEnd type="none" w="sm" len="sm"/>
              <a:tailEnd type="none" w="sm" len="sm"/>
            </a:ln>
          </p:spPr>
        </p:cxnSp>
        <p:cxnSp>
          <p:nvCxnSpPr>
            <p:cNvPr id="702" name="Google Shape;702;g376ac930eeb_0_396"/>
            <p:cNvCxnSpPr/>
            <p:nvPr/>
          </p:nvCxnSpPr>
          <p:spPr>
            <a:xfrm rot="10800000" flipH="1">
              <a:off x="4562035" y="2808955"/>
              <a:ext cx="2282400" cy="900"/>
            </a:xfrm>
            <a:prstGeom prst="straightConnector1">
              <a:avLst/>
            </a:prstGeom>
            <a:noFill/>
            <a:ln w="50800" cap="flat" cmpd="sng">
              <a:solidFill>
                <a:srgbClr val="124B8E"/>
              </a:solidFill>
              <a:prstDash val="solid"/>
              <a:round/>
              <a:headEnd type="none" w="sm" len="sm"/>
              <a:tailEnd type="none" w="sm" len="sm"/>
            </a:ln>
          </p:spPr>
        </p:cxnSp>
        <p:cxnSp>
          <p:nvCxnSpPr>
            <p:cNvPr id="703" name="Google Shape;703;g376ac930eeb_0_396"/>
            <p:cNvCxnSpPr/>
            <p:nvPr/>
          </p:nvCxnSpPr>
          <p:spPr>
            <a:xfrm rot="10800000" flipH="1">
              <a:off x="6844435" y="2808055"/>
              <a:ext cx="2282400" cy="900"/>
            </a:xfrm>
            <a:prstGeom prst="straightConnector1">
              <a:avLst/>
            </a:prstGeom>
            <a:noFill/>
            <a:ln w="50800" cap="flat" cmpd="sng">
              <a:solidFill>
                <a:srgbClr val="2E65B0"/>
              </a:solidFill>
              <a:prstDash val="solid"/>
              <a:round/>
              <a:headEnd type="none" w="sm" len="sm"/>
              <a:tailEnd type="none" w="sm" len="sm"/>
            </a:ln>
          </p:spPr>
        </p:cxnSp>
        <p:cxnSp>
          <p:nvCxnSpPr>
            <p:cNvPr id="704" name="Google Shape;704;g376ac930eeb_0_396"/>
            <p:cNvCxnSpPr/>
            <p:nvPr/>
          </p:nvCxnSpPr>
          <p:spPr>
            <a:xfrm rot="10800000" flipH="1">
              <a:off x="9126835" y="2807155"/>
              <a:ext cx="2282400" cy="900"/>
            </a:xfrm>
            <a:prstGeom prst="straightConnector1">
              <a:avLst/>
            </a:prstGeom>
            <a:noFill/>
            <a:ln w="50800" cap="flat" cmpd="sng">
              <a:solidFill>
                <a:srgbClr val="F05B71"/>
              </a:solidFill>
              <a:prstDash val="solid"/>
              <a:round/>
              <a:headEnd type="none" w="sm" len="sm"/>
              <a:tailEnd type="none" w="sm" len="sm"/>
            </a:ln>
          </p:spPr>
        </p:cxnSp>
        <p:cxnSp>
          <p:nvCxnSpPr>
            <p:cNvPr id="705" name="Google Shape;705;g376ac930eeb_0_396"/>
            <p:cNvCxnSpPr/>
            <p:nvPr/>
          </p:nvCxnSpPr>
          <p:spPr>
            <a:xfrm rot="10800000" flipH="1">
              <a:off x="11409235" y="2806255"/>
              <a:ext cx="2282400" cy="900"/>
            </a:xfrm>
            <a:prstGeom prst="straightConnector1">
              <a:avLst/>
            </a:prstGeom>
            <a:noFill/>
            <a:ln w="50800" cap="flat" cmpd="sng">
              <a:solidFill>
                <a:srgbClr val="FDC482"/>
              </a:solidFill>
              <a:prstDash val="solid"/>
              <a:round/>
              <a:headEnd type="none" w="sm" len="sm"/>
              <a:tailEnd type="none" w="sm" len="sm"/>
            </a:ln>
          </p:spPr>
        </p:cxnSp>
      </p:grpSp>
      <p:sp>
        <p:nvSpPr>
          <p:cNvPr id="706" name="Google Shape;706;g376ac930eeb_0_396"/>
          <p:cNvSpPr txBox="1"/>
          <p:nvPr/>
        </p:nvSpPr>
        <p:spPr>
          <a:xfrm>
            <a:off x="14325340" y="3259601"/>
            <a:ext cx="2376300" cy="307800"/>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Clr>
                <a:srgbClr val="000000"/>
              </a:buClr>
              <a:buSzPts val="3999"/>
              <a:buFont typeface="Arial"/>
              <a:buNone/>
            </a:pPr>
            <a:endParaRPr sz="2000" b="1" i="0" u="none" strike="noStrike" cap="none">
              <a:solidFill>
                <a:schemeClr val="lt1"/>
              </a:solidFill>
              <a:latin typeface="Montserrat"/>
              <a:ea typeface="Montserrat"/>
              <a:cs typeface="Montserrat"/>
              <a:sym typeface="Montserrat"/>
            </a:endParaRPr>
          </a:p>
        </p:txBody>
      </p:sp>
      <p:sp>
        <p:nvSpPr>
          <p:cNvPr id="707" name="Google Shape;707;g376ac930eeb_0_396"/>
          <p:cNvSpPr txBox="1"/>
          <p:nvPr/>
        </p:nvSpPr>
        <p:spPr>
          <a:xfrm>
            <a:off x="805513" y="2463774"/>
            <a:ext cx="16940700" cy="523200"/>
          </a:xfrm>
          <a:prstGeom prst="rect">
            <a:avLst/>
          </a:prstGeom>
          <a:noFill/>
          <a:ln>
            <a:noFill/>
          </a:ln>
        </p:spPr>
        <p:txBody>
          <a:bodyPr spcFirstLastPara="1" wrap="square" lIns="91425" tIns="45700" rIns="91425" bIns="45700" anchor="t" anchorCtr="0">
            <a:spAutoFit/>
          </a:bodyPr>
          <a:lstStyle/>
          <a:p>
            <a:pPr marL="228600" marR="0" lvl="0" indent="0" algn="l" rtl="0">
              <a:lnSpc>
                <a:spcPct val="115000"/>
              </a:lnSpc>
              <a:spcBef>
                <a:spcPts val="1000"/>
              </a:spcBef>
              <a:spcAft>
                <a:spcPts val="0"/>
              </a:spcAft>
              <a:buClr>
                <a:srgbClr val="000000"/>
              </a:buClr>
              <a:buSzPts val="2400"/>
              <a:buFont typeface="Arial"/>
              <a:buNone/>
            </a:pPr>
            <a:r>
              <a:rPr lang="en-US" sz="2800" b="1">
                <a:solidFill>
                  <a:srgbClr val="073763"/>
                </a:solidFill>
                <a:latin typeface="Montserrat"/>
                <a:ea typeface="Montserrat"/>
                <a:cs typeface="Montserrat"/>
                <a:sym typeface="Montserrat"/>
              </a:rPr>
              <a:t>What We Learned </a:t>
            </a:r>
            <a:endParaRPr sz="2800" b="0" i="0" u="none" strike="noStrike" cap="none">
              <a:solidFill>
                <a:srgbClr val="073763"/>
              </a:solidFill>
              <a:latin typeface="Arial"/>
              <a:ea typeface="Arial"/>
              <a:cs typeface="Arial"/>
              <a:sym typeface="Arial"/>
            </a:endParaRPr>
          </a:p>
        </p:txBody>
      </p:sp>
      <p:sp>
        <p:nvSpPr>
          <p:cNvPr id="708" name="Google Shape;708;g376ac930eeb_0_396"/>
          <p:cNvSpPr txBox="1"/>
          <p:nvPr/>
        </p:nvSpPr>
        <p:spPr>
          <a:xfrm>
            <a:off x="1169200" y="3186400"/>
            <a:ext cx="8866500" cy="130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800"/>
              </a:spcBef>
              <a:spcAft>
                <a:spcPts val="0"/>
              </a:spcAft>
              <a:buNone/>
            </a:pPr>
            <a:r>
              <a:rPr lang="en-US" sz="2000" b="1">
                <a:solidFill>
                  <a:schemeClr val="dk2"/>
                </a:solidFill>
                <a:latin typeface="Montserrat"/>
                <a:ea typeface="Montserrat"/>
                <a:cs typeface="Montserrat"/>
                <a:sym typeface="Montserrat"/>
              </a:rPr>
              <a:t>Key Message: </a:t>
            </a:r>
            <a:r>
              <a:rPr lang="en-US" sz="2000">
                <a:solidFill>
                  <a:schemeClr val="dk2"/>
                </a:solidFill>
                <a:latin typeface="Montserrat"/>
                <a:ea typeface="Montserrat"/>
                <a:cs typeface="Montserrat"/>
                <a:sym typeface="Montserrat"/>
              </a:rPr>
              <a:t>Avoid focusing communications on Giant Mine, look for applicability for other closure plans</a:t>
            </a:r>
            <a:endParaRPr sz="2000">
              <a:solidFill>
                <a:srgbClr val="888888"/>
              </a:solidFill>
              <a:latin typeface="Montserrat"/>
              <a:ea typeface="Montserrat"/>
              <a:cs typeface="Montserrat"/>
              <a:sym typeface="Montserrat"/>
            </a:endParaRPr>
          </a:p>
          <a:p>
            <a:pPr marL="0" lvl="0" indent="0" algn="l" rtl="0">
              <a:lnSpc>
                <a:spcPct val="115000"/>
              </a:lnSpc>
              <a:spcBef>
                <a:spcPts val="800"/>
              </a:spcBef>
              <a:spcAft>
                <a:spcPts val="0"/>
              </a:spcAft>
              <a:buNone/>
            </a:pPr>
            <a:endParaRPr sz="2000">
              <a:solidFill>
                <a:schemeClr val="dk2"/>
              </a:solidFill>
              <a:latin typeface="Montserrat"/>
              <a:ea typeface="Montserrat"/>
              <a:cs typeface="Montserrat"/>
              <a:sym typeface="Montserrat"/>
            </a:endParaRPr>
          </a:p>
        </p:txBody>
      </p:sp>
      <p:pic>
        <p:nvPicPr>
          <p:cNvPr id="709" name="Google Shape;709;g376ac930eeb_0_396" title="Screenshot 2025-08-26 at 11.32.53 AM.png"/>
          <p:cNvPicPr preferRelativeResize="0"/>
          <p:nvPr/>
        </p:nvPicPr>
        <p:blipFill rotWithShape="1">
          <a:blip r:embed="rId3">
            <a:alphaModFix/>
          </a:blip>
          <a:srcRect l="3072" t="21190" r="6026" b="18437"/>
          <a:stretch/>
        </p:blipFill>
        <p:spPr>
          <a:xfrm>
            <a:off x="14207950" y="3716688"/>
            <a:ext cx="3292373" cy="2704338"/>
          </a:xfrm>
          <a:prstGeom prst="rect">
            <a:avLst/>
          </a:prstGeom>
          <a:noFill/>
          <a:ln>
            <a:noFill/>
          </a:ln>
        </p:spPr>
      </p:pic>
      <p:pic>
        <p:nvPicPr>
          <p:cNvPr id="710" name="Google Shape;710;g376ac930eeb_0_396" title="Screenshot 2025-08-26 at 11.34.45 AM.png"/>
          <p:cNvPicPr preferRelativeResize="0"/>
          <p:nvPr/>
        </p:nvPicPr>
        <p:blipFill rotWithShape="1">
          <a:blip r:embed="rId4">
            <a:alphaModFix/>
          </a:blip>
          <a:srcRect t="18850"/>
          <a:stretch/>
        </p:blipFill>
        <p:spPr>
          <a:xfrm>
            <a:off x="14207950" y="6520300"/>
            <a:ext cx="3292375" cy="2020725"/>
          </a:xfrm>
          <a:prstGeom prst="rect">
            <a:avLst/>
          </a:prstGeom>
          <a:noFill/>
          <a:ln>
            <a:noFill/>
          </a:ln>
        </p:spPr>
      </p:pic>
      <p:pic>
        <p:nvPicPr>
          <p:cNvPr id="711" name="Google Shape;711;g376ac930eeb_0_396" title="Screenshot 2025-08-26 at 11.35.53 AM.png"/>
          <p:cNvPicPr preferRelativeResize="0"/>
          <p:nvPr/>
        </p:nvPicPr>
        <p:blipFill>
          <a:blip r:embed="rId5">
            <a:alphaModFix/>
          </a:blip>
          <a:stretch>
            <a:fillRect/>
          </a:stretch>
        </p:blipFill>
        <p:spPr>
          <a:xfrm>
            <a:off x="10340241" y="3711576"/>
            <a:ext cx="3777484" cy="48412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5"/>
        <p:cNvGrpSpPr/>
        <p:nvPr/>
      </p:nvGrpSpPr>
      <p:grpSpPr>
        <a:xfrm>
          <a:off x="0" y="0"/>
          <a:ext cx="0" cy="0"/>
          <a:chOff x="0" y="0"/>
          <a:chExt cx="0" cy="0"/>
        </a:xfrm>
      </p:grpSpPr>
      <p:cxnSp>
        <p:nvCxnSpPr>
          <p:cNvPr id="716" name="Google Shape;716;g37953f45bf2_0_631"/>
          <p:cNvCxnSpPr/>
          <p:nvPr/>
        </p:nvCxnSpPr>
        <p:spPr>
          <a:xfrm>
            <a:off x="1169200" y="183350"/>
            <a:ext cx="0" cy="1675500"/>
          </a:xfrm>
          <a:prstGeom prst="straightConnector1">
            <a:avLst/>
          </a:prstGeom>
          <a:noFill/>
          <a:ln w="209550" cap="flat" cmpd="sng">
            <a:solidFill>
              <a:schemeClr val="accent2"/>
            </a:solidFill>
            <a:prstDash val="solid"/>
            <a:round/>
            <a:headEnd type="none" w="sm" len="sm"/>
            <a:tailEnd type="none" w="sm" len="sm"/>
          </a:ln>
        </p:spPr>
      </p:cxnSp>
      <p:sp>
        <p:nvSpPr>
          <p:cNvPr id="717" name="Google Shape;717;g37953f45bf2_0_631"/>
          <p:cNvSpPr txBox="1"/>
          <p:nvPr/>
        </p:nvSpPr>
        <p:spPr>
          <a:xfrm>
            <a:off x="1698925" y="323850"/>
            <a:ext cx="17052600" cy="1077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000"/>
              <a:buFont typeface="Arial"/>
              <a:buNone/>
            </a:pPr>
            <a:r>
              <a:rPr lang="en-US" sz="7000" b="1">
                <a:solidFill>
                  <a:schemeClr val="dk1"/>
                </a:solidFill>
                <a:latin typeface="Montserrat"/>
                <a:ea typeface="Montserrat"/>
                <a:cs typeface="Montserrat"/>
                <a:sym typeface="Montserrat"/>
              </a:rPr>
              <a:t>NWT Engagement Highlights</a:t>
            </a:r>
            <a:r>
              <a:rPr lang="en-US" sz="7000" b="1" i="0" u="none" strike="noStrike" cap="none">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0"/>
                  </a:ext>
                </a:extLst>
              </a:rPr>
              <a:t>  </a:t>
            </a:r>
            <a:endParaRPr sz="7000" b="1" i="0" u="none" strike="noStrike" cap="none">
              <a:solidFill>
                <a:schemeClr val="dk1"/>
              </a:solidFill>
              <a:latin typeface="Montserrat"/>
              <a:ea typeface="Montserrat"/>
              <a:cs typeface="Montserrat"/>
              <a:sym typeface="Montserrat"/>
            </a:endParaRPr>
          </a:p>
        </p:txBody>
      </p:sp>
      <p:grpSp>
        <p:nvGrpSpPr>
          <p:cNvPr id="718" name="Google Shape;718;g37953f45bf2_0_631"/>
          <p:cNvGrpSpPr/>
          <p:nvPr/>
        </p:nvGrpSpPr>
        <p:grpSpPr>
          <a:xfrm>
            <a:off x="132122" y="2011250"/>
            <a:ext cx="18287502" cy="42938"/>
            <a:chOff x="-2765" y="2806255"/>
            <a:chExt cx="13694400" cy="5400"/>
          </a:xfrm>
        </p:grpSpPr>
        <p:cxnSp>
          <p:nvCxnSpPr>
            <p:cNvPr id="719" name="Google Shape;719;g37953f45bf2_0_631"/>
            <p:cNvCxnSpPr/>
            <p:nvPr/>
          </p:nvCxnSpPr>
          <p:spPr>
            <a:xfrm rot="10800000" flipH="1">
              <a:off x="-2765" y="2810755"/>
              <a:ext cx="2282400" cy="900"/>
            </a:xfrm>
            <a:prstGeom prst="straightConnector1">
              <a:avLst/>
            </a:prstGeom>
            <a:noFill/>
            <a:ln w="50800" cap="flat" cmpd="sng">
              <a:solidFill>
                <a:srgbClr val="153056"/>
              </a:solidFill>
              <a:prstDash val="solid"/>
              <a:round/>
              <a:headEnd type="none" w="sm" len="sm"/>
              <a:tailEnd type="none" w="sm" len="sm"/>
            </a:ln>
          </p:spPr>
        </p:cxnSp>
        <p:cxnSp>
          <p:nvCxnSpPr>
            <p:cNvPr id="720" name="Google Shape;720;g37953f45bf2_0_631"/>
            <p:cNvCxnSpPr/>
            <p:nvPr/>
          </p:nvCxnSpPr>
          <p:spPr>
            <a:xfrm rot="10800000" flipH="1">
              <a:off x="2279635" y="2809855"/>
              <a:ext cx="2282400" cy="900"/>
            </a:xfrm>
            <a:prstGeom prst="straightConnector1">
              <a:avLst/>
            </a:prstGeom>
            <a:noFill/>
            <a:ln w="50800" cap="flat" cmpd="sng">
              <a:solidFill>
                <a:srgbClr val="1D3D72"/>
              </a:solidFill>
              <a:prstDash val="solid"/>
              <a:round/>
              <a:headEnd type="none" w="sm" len="sm"/>
              <a:tailEnd type="none" w="sm" len="sm"/>
            </a:ln>
          </p:spPr>
        </p:cxnSp>
        <p:cxnSp>
          <p:nvCxnSpPr>
            <p:cNvPr id="721" name="Google Shape;721;g37953f45bf2_0_631"/>
            <p:cNvCxnSpPr/>
            <p:nvPr/>
          </p:nvCxnSpPr>
          <p:spPr>
            <a:xfrm rot="10800000" flipH="1">
              <a:off x="4562035" y="2808955"/>
              <a:ext cx="2282400" cy="900"/>
            </a:xfrm>
            <a:prstGeom prst="straightConnector1">
              <a:avLst/>
            </a:prstGeom>
            <a:noFill/>
            <a:ln w="50800" cap="flat" cmpd="sng">
              <a:solidFill>
                <a:srgbClr val="124B8E"/>
              </a:solidFill>
              <a:prstDash val="solid"/>
              <a:round/>
              <a:headEnd type="none" w="sm" len="sm"/>
              <a:tailEnd type="none" w="sm" len="sm"/>
            </a:ln>
          </p:spPr>
        </p:cxnSp>
        <p:cxnSp>
          <p:nvCxnSpPr>
            <p:cNvPr id="722" name="Google Shape;722;g37953f45bf2_0_631"/>
            <p:cNvCxnSpPr/>
            <p:nvPr/>
          </p:nvCxnSpPr>
          <p:spPr>
            <a:xfrm rot="10800000" flipH="1">
              <a:off x="6844435" y="2808055"/>
              <a:ext cx="2282400" cy="900"/>
            </a:xfrm>
            <a:prstGeom prst="straightConnector1">
              <a:avLst/>
            </a:prstGeom>
            <a:noFill/>
            <a:ln w="50800" cap="flat" cmpd="sng">
              <a:solidFill>
                <a:srgbClr val="2E65B0"/>
              </a:solidFill>
              <a:prstDash val="solid"/>
              <a:round/>
              <a:headEnd type="none" w="sm" len="sm"/>
              <a:tailEnd type="none" w="sm" len="sm"/>
            </a:ln>
          </p:spPr>
        </p:cxnSp>
        <p:cxnSp>
          <p:nvCxnSpPr>
            <p:cNvPr id="723" name="Google Shape;723;g37953f45bf2_0_631"/>
            <p:cNvCxnSpPr/>
            <p:nvPr/>
          </p:nvCxnSpPr>
          <p:spPr>
            <a:xfrm rot="10800000" flipH="1">
              <a:off x="9126835" y="2807155"/>
              <a:ext cx="2282400" cy="900"/>
            </a:xfrm>
            <a:prstGeom prst="straightConnector1">
              <a:avLst/>
            </a:prstGeom>
            <a:noFill/>
            <a:ln w="50800" cap="flat" cmpd="sng">
              <a:solidFill>
                <a:srgbClr val="F05B71"/>
              </a:solidFill>
              <a:prstDash val="solid"/>
              <a:round/>
              <a:headEnd type="none" w="sm" len="sm"/>
              <a:tailEnd type="none" w="sm" len="sm"/>
            </a:ln>
          </p:spPr>
        </p:cxnSp>
        <p:cxnSp>
          <p:nvCxnSpPr>
            <p:cNvPr id="724" name="Google Shape;724;g37953f45bf2_0_631"/>
            <p:cNvCxnSpPr/>
            <p:nvPr/>
          </p:nvCxnSpPr>
          <p:spPr>
            <a:xfrm rot="10800000" flipH="1">
              <a:off x="11409235" y="2806255"/>
              <a:ext cx="2282400" cy="900"/>
            </a:xfrm>
            <a:prstGeom prst="straightConnector1">
              <a:avLst/>
            </a:prstGeom>
            <a:noFill/>
            <a:ln w="50800" cap="flat" cmpd="sng">
              <a:solidFill>
                <a:srgbClr val="FDC482"/>
              </a:solidFill>
              <a:prstDash val="solid"/>
              <a:round/>
              <a:headEnd type="none" w="sm" len="sm"/>
              <a:tailEnd type="none" w="sm" len="sm"/>
            </a:ln>
          </p:spPr>
        </p:cxnSp>
      </p:grpSp>
      <p:sp>
        <p:nvSpPr>
          <p:cNvPr id="725" name="Google Shape;725;g37953f45bf2_0_631"/>
          <p:cNvSpPr txBox="1"/>
          <p:nvPr/>
        </p:nvSpPr>
        <p:spPr>
          <a:xfrm>
            <a:off x="14325340" y="3259601"/>
            <a:ext cx="2376300" cy="307800"/>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Clr>
                <a:srgbClr val="000000"/>
              </a:buClr>
              <a:buSzPts val="3999"/>
              <a:buFont typeface="Arial"/>
              <a:buNone/>
            </a:pPr>
            <a:endParaRPr sz="2000" b="1" i="0" u="none" strike="noStrike" cap="none">
              <a:solidFill>
                <a:schemeClr val="lt1"/>
              </a:solidFill>
              <a:latin typeface="Montserrat"/>
              <a:ea typeface="Montserrat"/>
              <a:cs typeface="Montserrat"/>
              <a:sym typeface="Montserrat"/>
            </a:endParaRPr>
          </a:p>
        </p:txBody>
      </p:sp>
      <p:sp>
        <p:nvSpPr>
          <p:cNvPr id="726" name="Google Shape;726;g37953f45bf2_0_631"/>
          <p:cNvSpPr txBox="1"/>
          <p:nvPr/>
        </p:nvSpPr>
        <p:spPr>
          <a:xfrm>
            <a:off x="805513" y="2463774"/>
            <a:ext cx="16940700" cy="523200"/>
          </a:xfrm>
          <a:prstGeom prst="rect">
            <a:avLst/>
          </a:prstGeom>
          <a:noFill/>
          <a:ln>
            <a:noFill/>
          </a:ln>
        </p:spPr>
        <p:txBody>
          <a:bodyPr spcFirstLastPara="1" wrap="square" lIns="91425" tIns="45700" rIns="91425" bIns="45700" anchor="t" anchorCtr="0">
            <a:spAutoFit/>
          </a:bodyPr>
          <a:lstStyle/>
          <a:p>
            <a:pPr marL="228600" marR="0" lvl="0" indent="0" algn="l" rtl="0">
              <a:lnSpc>
                <a:spcPct val="115000"/>
              </a:lnSpc>
              <a:spcBef>
                <a:spcPts val="1000"/>
              </a:spcBef>
              <a:spcAft>
                <a:spcPts val="0"/>
              </a:spcAft>
              <a:buClr>
                <a:srgbClr val="000000"/>
              </a:buClr>
              <a:buSzPts val="2400"/>
              <a:buFont typeface="Arial"/>
              <a:buNone/>
            </a:pPr>
            <a:r>
              <a:rPr lang="en-US" sz="2800" b="1">
                <a:solidFill>
                  <a:srgbClr val="073763"/>
                </a:solidFill>
                <a:latin typeface="Montserrat"/>
                <a:ea typeface="Montserrat"/>
                <a:cs typeface="Montserrat"/>
                <a:sym typeface="Montserrat"/>
              </a:rPr>
              <a:t>What We Learned </a:t>
            </a:r>
            <a:endParaRPr sz="2800" b="0" i="0" u="none" strike="noStrike" cap="none">
              <a:solidFill>
                <a:srgbClr val="073763"/>
              </a:solidFill>
              <a:latin typeface="Arial"/>
              <a:ea typeface="Arial"/>
              <a:cs typeface="Arial"/>
              <a:sym typeface="Arial"/>
            </a:endParaRPr>
          </a:p>
        </p:txBody>
      </p:sp>
      <p:sp>
        <p:nvSpPr>
          <p:cNvPr id="727" name="Google Shape;727;g37953f45bf2_0_631"/>
          <p:cNvSpPr txBox="1"/>
          <p:nvPr/>
        </p:nvSpPr>
        <p:spPr>
          <a:xfrm>
            <a:off x="1169200" y="3186400"/>
            <a:ext cx="8866500" cy="4648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800"/>
              </a:spcBef>
              <a:spcAft>
                <a:spcPts val="0"/>
              </a:spcAft>
              <a:buNone/>
            </a:pPr>
            <a:r>
              <a:rPr lang="en-US" sz="2000" b="1">
                <a:solidFill>
                  <a:srgbClr val="888888"/>
                </a:solidFill>
                <a:latin typeface="Montserrat"/>
                <a:ea typeface="Montserrat"/>
                <a:cs typeface="Montserrat"/>
                <a:sym typeface="Montserrat"/>
              </a:rPr>
              <a:t>Key Message: </a:t>
            </a:r>
            <a:r>
              <a:rPr lang="en-US" sz="2000">
                <a:solidFill>
                  <a:srgbClr val="888888"/>
                </a:solidFill>
                <a:latin typeface="Montserrat"/>
                <a:ea typeface="Montserrat"/>
                <a:cs typeface="Montserrat"/>
                <a:sym typeface="Montserrat"/>
              </a:rPr>
              <a:t>Avoid focusing communications on Giant Mine, look for applicability for other closure plans</a:t>
            </a:r>
            <a:endParaRPr sz="2000">
              <a:solidFill>
                <a:srgbClr val="888888"/>
              </a:solidFill>
              <a:latin typeface="Montserrat"/>
              <a:ea typeface="Montserrat"/>
              <a:cs typeface="Montserrat"/>
              <a:sym typeface="Montserrat"/>
            </a:endParaRPr>
          </a:p>
          <a:p>
            <a:pPr marL="0" lvl="0" indent="0" algn="l" rtl="0">
              <a:lnSpc>
                <a:spcPct val="115000"/>
              </a:lnSpc>
              <a:spcBef>
                <a:spcPts val="800"/>
              </a:spcBef>
              <a:spcAft>
                <a:spcPts val="0"/>
              </a:spcAft>
              <a:buNone/>
            </a:pPr>
            <a:r>
              <a:rPr lang="en-US" sz="2000" b="1">
                <a:solidFill>
                  <a:schemeClr val="dk2"/>
                </a:solidFill>
                <a:latin typeface="Montserrat"/>
                <a:ea typeface="Montserrat"/>
                <a:cs typeface="Montserrat"/>
                <a:sym typeface="Montserrat"/>
              </a:rPr>
              <a:t>Regulatory</a:t>
            </a:r>
            <a:endParaRPr sz="2000">
              <a:solidFill>
                <a:schemeClr val="dk2"/>
              </a:solidFill>
              <a:latin typeface="Montserrat"/>
              <a:ea typeface="Montserrat"/>
              <a:cs typeface="Montserrat"/>
              <a:sym typeface="Montserrat"/>
            </a:endParaRPr>
          </a:p>
          <a:p>
            <a:pPr marL="0" lvl="0" indent="0" algn="l" rtl="0">
              <a:lnSpc>
                <a:spcPct val="115000"/>
              </a:lnSpc>
              <a:spcBef>
                <a:spcPts val="800"/>
              </a:spcBef>
              <a:spcAft>
                <a:spcPts val="0"/>
              </a:spcAft>
              <a:buNone/>
            </a:pPr>
            <a:r>
              <a:rPr lang="en-US" sz="2000">
                <a:solidFill>
                  <a:schemeClr val="dk2"/>
                </a:solidFill>
                <a:latin typeface="Montserrat"/>
                <a:ea typeface="Montserrat"/>
                <a:cs typeface="Montserrat"/>
                <a:sym typeface="Montserrat"/>
              </a:rPr>
              <a:t>What incentivizes adaptation?</a:t>
            </a:r>
            <a:endParaRPr sz="2000">
              <a:solidFill>
                <a:schemeClr val="dk2"/>
              </a:solidFill>
              <a:latin typeface="Montserrat"/>
              <a:ea typeface="Montserrat"/>
              <a:cs typeface="Montserrat"/>
              <a:sym typeface="Montserrat"/>
            </a:endParaRPr>
          </a:p>
          <a:p>
            <a:pPr marL="457200" lvl="0" indent="-355600" algn="l" rtl="0">
              <a:lnSpc>
                <a:spcPct val="115000"/>
              </a:lnSpc>
              <a:spcBef>
                <a:spcPts val="800"/>
              </a:spcBef>
              <a:spcAft>
                <a:spcPts val="0"/>
              </a:spcAft>
              <a:buClr>
                <a:schemeClr val="dk2"/>
              </a:buClr>
              <a:buSzPts val="2000"/>
              <a:buFont typeface="Montserrat"/>
              <a:buChar char="●"/>
            </a:pPr>
            <a:r>
              <a:rPr lang="en-US" sz="2000">
                <a:solidFill>
                  <a:schemeClr val="dk2"/>
                </a:solidFill>
                <a:latin typeface="Montserrat"/>
                <a:ea typeface="Montserrat"/>
                <a:cs typeface="Montserrat"/>
                <a:sym typeface="Montserrat"/>
              </a:rPr>
              <a:t>Public relations, risk management, profit, insurance</a:t>
            </a:r>
            <a:endParaRPr sz="2000">
              <a:solidFill>
                <a:schemeClr val="dk2"/>
              </a:solidFill>
              <a:latin typeface="Montserrat"/>
              <a:ea typeface="Montserrat"/>
              <a:cs typeface="Montserrat"/>
              <a:sym typeface="Montserrat"/>
            </a:endParaRPr>
          </a:p>
          <a:p>
            <a:pPr marL="457200" lvl="0" indent="-355600" algn="l" rtl="0">
              <a:lnSpc>
                <a:spcPct val="115000"/>
              </a:lnSpc>
              <a:spcBef>
                <a:spcPts val="0"/>
              </a:spcBef>
              <a:spcAft>
                <a:spcPts val="0"/>
              </a:spcAft>
              <a:buClr>
                <a:schemeClr val="dk2"/>
              </a:buClr>
              <a:buSzPts val="2000"/>
              <a:buFont typeface="Montserrat"/>
              <a:buChar char="●"/>
            </a:pPr>
            <a:r>
              <a:rPr lang="en-US" sz="2000">
                <a:solidFill>
                  <a:schemeClr val="dk2"/>
                </a:solidFill>
                <a:latin typeface="Montserrat"/>
                <a:ea typeface="Montserrat"/>
                <a:cs typeface="Montserrat"/>
                <a:sym typeface="Montserrat"/>
              </a:rPr>
              <a:t>Simplicity of tools, guidance, and certifications</a:t>
            </a:r>
            <a:endParaRPr sz="2000">
              <a:solidFill>
                <a:schemeClr val="dk2"/>
              </a:solidFill>
              <a:latin typeface="Montserrat"/>
              <a:ea typeface="Montserrat"/>
              <a:cs typeface="Montserrat"/>
              <a:sym typeface="Montserrat"/>
            </a:endParaRPr>
          </a:p>
          <a:p>
            <a:pPr marL="457200" lvl="0" indent="-355600" algn="l" rtl="0">
              <a:lnSpc>
                <a:spcPct val="115000"/>
              </a:lnSpc>
              <a:spcBef>
                <a:spcPts val="0"/>
              </a:spcBef>
              <a:spcAft>
                <a:spcPts val="0"/>
              </a:spcAft>
              <a:buClr>
                <a:schemeClr val="dk2"/>
              </a:buClr>
              <a:buSzPts val="2000"/>
              <a:buFont typeface="Montserrat"/>
              <a:buChar char="●"/>
            </a:pPr>
            <a:r>
              <a:rPr lang="en-US" sz="2000">
                <a:solidFill>
                  <a:schemeClr val="dk2"/>
                </a:solidFill>
                <a:latin typeface="Montserrat"/>
                <a:ea typeface="Montserrat"/>
                <a:cs typeface="Montserrat"/>
                <a:sym typeface="Montserrat"/>
              </a:rPr>
              <a:t>Public health and environmental stressors</a:t>
            </a:r>
            <a:endParaRPr sz="2000">
              <a:solidFill>
                <a:schemeClr val="dk2"/>
              </a:solidFill>
              <a:latin typeface="Montserrat"/>
              <a:ea typeface="Montserrat"/>
              <a:cs typeface="Montserrat"/>
              <a:sym typeface="Montserrat"/>
            </a:endParaRPr>
          </a:p>
          <a:p>
            <a:pPr marL="0" lvl="0" indent="0" algn="l" rtl="0">
              <a:lnSpc>
                <a:spcPct val="115000"/>
              </a:lnSpc>
              <a:spcBef>
                <a:spcPts val="800"/>
              </a:spcBef>
              <a:spcAft>
                <a:spcPts val="0"/>
              </a:spcAft>
              <a:buNone/>
            </a:pPr>
            <a:r>
              <a:rPr lang="en-US" sz="2000">
                <a:solidFill>
                  <a:schemeClr val="dk2"/>
                </a:solidFill>
                <a:latin typeface="Montserrat"/>
                <a:ea typeface="Montserrat"/>
                <a:cs typeface="Montserrat"/>
                <a:sym typeface="Montserrat"/>
              </a:rPr>
              <a:t>Needed Resources:</a:t>
            </a:r>
            <a:endParaRPr sz="2000">
              <a:solidFill>
                <a:schemeClr val="dk2"/>
              </a:solidFill>
              <a:latin typeface="Montserrat"/>
              <a:ea typeface="Montserrat"/>
              <a:cs typeface="Montserrat"/>
              <a:sym typeface="Montserrat"/>
            </a:endParaRPr>
          </a:p>
          <a:p>
            <a:pPr marL="457200" lvl="0" indent="-355600" algn="l" rtl="0">
              <a:lnSpc>
                <a:spcPct val="115000"/>
              </a:lnSpc>
              <a:spcBef>
                <a:spcPts val="800"/>
              </a:spcBef>
              <a:spcAft>
                <a:spcPts val="0"/>
              </a:spcAft>
              <a:buClr>
                <a:schemeClr val="dk2"/>
              </a:buClr>
              <a:buSzPts val="2000"/>
              <a:buFont typeface="Montserrat"/>
              <a:buChar char="●"/>
            </a:pPr>
            <a:r>
              <a:rPr lang="en-US" sz="2000">
                <a:solidFill>
                  <a:schemeClr val="dk2"/>
                </a:solidFill>
                <a:latin typeface="Montserrat"/>
                <a:ea typeface="Montserrat"/>
                <a:cs typeface="Montserrat"/>
                <a:sym typeface="Montserrat"/>
              </a:rPr>
              <a:t>Frameworks, templates, checklists</a:t>
            </a:r>
            <a:endParaRPr sz="2000">
              <a:solidFill>
                <a:schemeClr val="dk2"/>
              </a:solidFill>
              <a:latin typeface="Montserrat"/>
              <a:ea typeface="Montserrat"/>
              <a:cs typeface="Montserrat"/>
              <a:sym typeface="Montserrat"/>
            </a:endParaRPr>
          </a:p>
          <a:p>
            <a:pPr marL="457200" lvl="0" indent="-355600" algn="l" rtl="0">
              <a:lnSpc>
                <a:spcPct val="115000"/>
              </a:lnSpc>
              <a:spcBef>
                <a:spcPts val="0"/>
              </a:spcBef>
              <a:spcAft>
                <a:spcPts val="0"/>
              </a:spcAft>
              <a:buClr>
                <a:schemeClr val="dk2"/>
              </a:buClr>
              <a:buSzPts val="2000"/>
              <a:buFont typeface="Montserrat"/>
              <a:buChar char="●"/>
            </a:pPr>
            <a:r>
              <a:rPr lang="en-US" sz="2000">
                <a:solidFill>
                  <a:schemeClr val="dk2"/>
                </a:solidFill>
                <a:latin typeface="Montserrat"/>
                <a:ea typeface="Montserrat"/>
                <a:cs typeface="Montserrat"/>
                <a:sym typeface="Montserrat"/>
              </a:rPr>
              <a:t>Clear links between climate change and mine planning</a:t>
            </a:r>
            <a:endParaRPr sz="2000">
              <a:solidFill>
                <a:schemeClr val="dk2"/>
              </a:solidFill>
              <a:latin typeface="Montserrat"/>
              <a:ea typeface="Montserrat"/>
              <a:cs typeface="Montserrat"/>
              <a:sym typeface="Montserrat"/>
            </a:endParaRPr>
          </a:p>
          <a:p>
            <a:pPr marL="0" lvl="0" indent="0" algn="l" rtl="0">
              <a:lnSpc>
                <a:spcPct val="115000"/>
              </a:lnSpc>
              <a:spcBef>
                <a:spcPts val="800"/>
              </a:spcBef>
              <a:spcAft>
                <a:spcPts val="0"/>
              </a:spcAft>
              <a:buNone/>
            </a:pPr>
            <a:endParaRPr sz="2000">
              <a:solidFill>
                <a:schemeClr val="dk2"/>
              </a:solidFill>
              <a:latin typeface="Montserrat"/>
              <a:ea typeface="Montserrat"/>
              <a:cs typeface="Montserrat"/>
              <a:sym typeface="Montserrat"/>
            </a:endParaRPr>
          </a:p>
        </p:txBody>
      </p:sp>
      <p:pic>
        <p:nvPicPr>
          <p:cNvPr id="728" name="Google Shape;728;g37953f45bf2_0_631" title="Screenshot 2025-08-26 at 11.32.53 AM.png"/>
          <p:cNvPicPr preferRelativeResize="0"/>
          <p:nvPr/>
        </p:nvPicPr>
        <p:blipFill rotWithShape="1">
          <a:blip r:embed="rId3">
            <a:alphaModFix/>
          </a:blip>
          <a:srcRect l="3072" t="21190" r="6026" b="18437"/>
          <a:stretch/>
        </p:blipFill>
        <p:spPr>
          <a:xfrm>
            <a:off x="14207950" y="3716688"/>
            <a:ext cx="3292373" cy="2704338"/>
          </a:xfrm>
          <a:prstGeom prst="rect">
            <a:avLst/>
          </a:prstGeom>
          <a:noFill/>
          <a:ln>
            <a:noFill/>
          </a:ln>
        </p:spPr>
      </p:pic>
      <p:pic>
        <p:nvPicPr>
          <p:cNvPr id="729" name="Google Shape;729;g37953f45bf2_0_631" title="Screenshot 2025-08-26 at 11.34.45 AM.png"/>
          <p:cNvPicPr preferRelativeResize="0"/>
          <p:nvPr/>
        </p:nvPicPr>
        <p:blipFill rotWithShape="1">
          <a:blip r:embed="rId4">
            <a:alphaModFix/>
          </a:blip>
          <a:srcRect t="18850"/>
          <a:stretch/>
        </p:blipFill>
        <p:spPr>
          <a:xfrm>
            <a:off x="14207950" y="6520300"/>
            <a:ext cx="3292375" cy="2020725"/>
          </a:xfrm>
          <a:prstGeom prst="rect">
            <a:avLst/>
          </a:prstGeom>
          <a:noFill/>
          <a:ln>
            <a:noFill/>
          </a:ln>
        </p:spPr>
      </p:pic>
      <p:pic>
        <p:nvPicPr>
          <p:cNvPr id="730" name="Google Shape;730;g37953f45bf2_0_631" title="Screenshot 2025-08-26 at 11.35.53 AM.png"/>
          <p:cNvPicPr preferRelativeResize="0"/>
          <p:nvPr/>
        </p:nvPicPr>
        <p:blipFill>
          <a:blip r:embed="rId5">
            <a:alphaModFix/>
          </a:blip>
          <a:stretch>
            <a:fillRect/>
          </a:stretch>
        </p:blipFill>
        <p:spPr>
          <a:xfrm>
            <a:off x="10340241" y="3711576"/>
            <a:ext cx="3777484" cy="48412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4"/>
        <p:cNvGrpSpPr/>
        <p:nvPr/>
      </p:nvGrpSpPr>
      <p:grpSpPr>
        <a:xfrm>
          <a:off x="0" y="0"/>
          <a:ext cx="0" cy="0"/>
          <a:chOff x="0" y="0"/>
          <a:chExt cx="0" cy="0"/>
        </a:xfrm>
      </p:grpSpPr>
      <p:cxnSp>
        <p:nvCxnSpPr>
          <p:cNvPr id="735" name="Google Shape;735;g37953f45bf2_0_667"/>
          <p:cNvCxnSpPr/>
          <p:nvPr/>
        </p:nvCxnSpPr>
        <p:spPr>
          <a:xfrm>
            <a:off x="1169200" y="183350"/>
            <a:ext cx="0" cy="1675500"/>
          </a:xfrm>
          <a:prstGeom prst="straightConnector1">
            <a:avLst/>
          </a:prstGeom>
          <a:noFill/>
          <a:ln w="209550" cap="flat" cmpd="sng">
            <a:solidFill>
              <a:schemeClr val="accent2"/>
            </a:solidFill>
            <a:prstDash val="solid"/>
            <a:round/>
            <a:headEnd type="none" w="sm" len="sm"/>
            <a:tailEnd type="none" w="sm" len="sm"/>
          </a:ln>
        </p:spPr>
      </p:cxnSp>
      <p:sp>
        <p:nvSpPr>
          <p:cNvPr id="736" name="Google Shape;736;g37953f45bf2_0_667"/>
          <p:cNvSpPr txBox="1"/>
          <p:nvPr/>
        </p:nvSpPr>
        <p:spPr>
          <a:xfrm>
            <a:off x="1698925" y="323850"/>
            <a:ext cx="17052600" cy="1077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000"/>
              <a:buFont typeface="Arial"/>
              <a:buNone/>
            </a:pPr>
            <a:r>
              <a:rPr lang="en-US" sz="7000" b="1">
                <a:solidFill>
                  <a:schemeClr val="dk1"/>
                </a:solidFill>
                <a:latin typeface="Montserrat"/>
                <a:ea typeface="Montserrat"/>
                <a:cs typeface="Montserrat"/>
                <a:sym typeface="Montserrat"/>
              </a:rPr>
              <a:t>NWT Engagement Highlights</a:t>
            </a:r>
            <a:r>
              <a:rPr lang="en-US" sz="7000" b="1" i="0" u="none" strike="noStrike" cap="none">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1"/>
                  </a:ext>
                </a:extLst>
              </a:rPr>
              <a:t>  </a:t>
            </a:r>
            <a:endParaRPr sz="7000" b="1" i="0" u="none" strike="noStrike" cap="none">
              <a:solidFill>
                <a:schemeClr val="dk1"/>
              </a:solidFill>
              <a:latin typeface="Montserrat"/>
              <a:ea typeface="Montserrat"/>
              <a:cs typeface="Montserrat"/>
              <a:sym typeface="Montserrat"/>
            </a:endParaRPr>
          </a:p>
        </p:txBody>
      </p:sp>
      <p:grpSp>
        <p:nvGrpSpPr>
          <p:cNvPr id="737" name="Google Shape;737;g37953f45bf2_0_667"/>
          <p:cNvGrpSpPr/>
          <p:nvPr/>
        </p:nvGrpSpPr>
        <p:grpSpPr>
          <a:xfrm>
            <a:off x="132122" y="2011250"/>
            <a:ext cx="18287502" cy="42938"/>
            <a:chOff x="-2765" y="2806255"/>
            <a:chExt cx="13694400" cy="5400"/>
          </a:xfrm>
        </p:grpSpPr>
        <p:cxnSp>
          <p:nvCxnSpPr>
            <p:cNvPr id="738" name="Google Shape;738;g37953f45bf2_0_667"/>
            <p:cNvCxnSpPr/>
            <p:nvPr/>
          </p:nvCxnSpPr>
          <p:spPr>
            <a:xfrm rot="10800000" flipH="1">
              <a:off x="-2765" y="2810755"/>
              <a:ext cx="2282400" cy="900"/>
            </a:xfrm>
            <a:prstGeom prst="straightConnector1">
              <a:avLst/>
            </a:prstGeom>
            <a:noFill/>
            <a:ln w="50800" cap="flat" cmpd="sng">
              <a:solidFill>
                <a:srgbClr val="153056"/>
              </a:solidFill>
              <a:prstDash val="solid"/>
              <a:round/>
              <a:headEnd type="none" w="sm" len="sm"/>
              <a:tailEnd type="none" w="sm" len="sm"/>
            </a:ln>
          </p:spPr>
        </p:cxnSp>
        <p:cxnSp>
          <p:nvCxnSpPr>
            <p:cNvPr id="739" name="Google Shape;739;g37953f45bf2_0_667"/>
            <p:cNvCxnSpPr/>
            <p:nvPr/>
          </p:nvCxnSpPr>
          <p:spPr>
            <a:xfrm rot="10800000" flipH="1">
              <a:off x="2279635" y="2809855"/>
              <a:ext cx="2282400" cy="900"/>
            </a:xfrm>
            <a:prstGeom prst="straightConnector1">
              <a:avLst/>
            </a:prstGeom>
            <a:noFill/>
            <a:ln w="50800" cap="flat" cmpd="sng">
              <a:solidFill>
                <a:srgbClr val="1D3D72"/>
              </a:solidFill>
              <a:prstDash val="solid"/>
              <a:round/>
              <a:headEnd type="none" w="sm" len="sm"/>
              <a:tailEnd type="none" w="sm" len="sm"/>
            </a:ln>
          </p:spPr>
        </p:cxnSp>
        <p:cxnSp>
          <p:nvCxnSpPr>
            <p:cNvPr id="740" name="Google Shape;740;g37953f45bf2_0_667"/>
            <p:cNvCxnSpPr/>
            <p:nvPr/>
          </p:nvCxnSpPr>
          <p:spPr>
            <a:xfrm rot="10800000" flipH="1">
              <a:off x="4562035" y="2808955"/>
              <a:ext cx="2282400" cy="900"/>
            </a:xfrm>
            <a:prstGeom prst="straightConnector1">
              <a:avLst/>
            </a:prstGeom>
            <a:noFill/>
            <a:ln w="50800" cap="flat" cmpd="sng">
              <a:solidFill>
                <a:srgbClr val="124B8E"/>
              </a:solidFill>
              <a:prstDash val="solid"/>
              <a:round/>
              <a:headEnd type="none" w="sm" len="sm"/>
              <a:tailEnd type="none" w="sm" len="sm"/>
            </a:ln>
          </p:spPr>
        </p:cxnSp>
        <p:cxnSp>
          <p:nvCxnSpPr>
            <p:cNvPr id="741" name="Google Shape;741;g37953f45bf2_0_667"/>
            <p:cNvCxnSpPr/>
            <p:nvPr/>
          </p:nvCxnSpPr>
          <p:spPr>
            <a:xfrm rot="10800000" flipH="1">
              <a:off x="6844435" y="2808055"/>
              <a:ext cx="2282400" cy="900"/>
            </a:xfrm>
            <a:prstGeom prst="straightConnector1">
              <a:avLst/>
            </a:prstGeom>
            <a:noFill/>
            <a:ln w="50800" cap="flat" cmpd="sng">
              <a:solidFill>
                <a:srgbClr val="2E65B0"/>
              </a:solidFill>
              <a:prstDash val="solid"/>
              <a:round/>
              <a:headEnd type="none" w="sm" len="sm"/>
              <a:tailEnd type="none" w="sm" len="sm"/>
            </a:ln>
          </p:spPr>
        </p:cxnSp>
        <p:cxnSp>
          <p:nvCxnSpPr>
            <p:cNvPr id="742" name="Google Shape;742;g37953f45bf2_0_667"/>
            <p:cNvCxnSpPr/>
            <p:nvPr/>
          </p:nvCxnSpPr>
          <p:spPr>
            <a:xfrm rot="10800000" flipH="1">
              <a:off x="9126835" y="2807155"/>
              <a:ext cx="2282400" cy="900"/>
            </a:xfrm>
            <a:prstGeom prst="straightConnector1">
              <a:avLst/>
            </a:prstGeom>
            <a:noFill/>
            <a:ln w="50800" cap="flat" cmpd="sng">
              <a:solidFill>
                <a:srgbClr val="F05B71"/>
              </a:solidFill>
              <a:prstDash val="solid"/>
              <a:round/>
              <a:headEnd type="none" w="sm" len="sm"/>
              <a:tailEnd type="none" w="sm" len="sm"/>
            </a:ln>
          </p:spPr>
        </p:cxnSp>
        <p:cxnSp>
          <p:nvCxnSpPr>
            <p:cNvPr id="743" name="Google Shape;743;g37953f45bf2_0_667"/>
            <p:cNvCxnSpPr/>
            <p:nvPr/>
          </p:nvCxnSpPr>
          <p:spPr>
            <a:xfrm rot="10800000" flipH="1">
              <a:off x="11409235" y="2806255"/>
              <a:ext cx="2282400" cy="900"/>
            </a:xfrm>
            <a:prstGeom prst="straightConnector1">
              <a:avLst/>
            </a:prstGeom>
            <a:noFill/>
            <a:ln w="50800" cap="flat" cmpd="sng">
              <a:solidFill>
                <a:srgbClr val="FDC482"/>
              </a:solidFill>
              <a:prstDash val="solid"/>
              <a:round/>
              <a:headEnd type="none" w="sm" len="sm"/>
              <a:tailEnd type="none" w="sm" len="sm"/>
            </a:ln>
          </p:spPr>
        </p:cxnSp>
      </p:grpSp>
      <p:sp>
        <p:nvSpPr>
          <p:cNvPr id="744" name="Google Shape;744;g37953f45bf2_0_667"/>
          <p:cNvSpPr txBox="1"/>
          <p:nvPr/>
        </p:nvSpPr>
        <p:spPr>
          <a:xfrm>
            <a:off x="14325340" y="3259601"/>
            <a:ext cx="2376300" cy="307800"/>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Clr>
                <a:srgbClr val="000000"/>
              </a:buClr>
              <a:buSzPts val="3999"/>
              <a:buFont typeface="Arial"/>
              <a:buNone/>
            </a:pPr>
            <a:endParaRPr sz="2000" b="1" i="0" u="none" strike="noStrike" cap="none">
              <a:solidFill>
                <a:schemeClr val="lt1"/>
              </a:solidFill>
              <a:latin typeface="Montserrat"/>
              <a:ea typeface="Montserrat"/>
              <a:cs typeface="Montserrat"/>
              <a:sym typeface="Montserrat"/>
            </a:endParaRPr>
          </a:p>
        </p:txBody>
      </p:sp>
      <p:sp>
        <p:nvSpPr>
          <p:cNvPr id="745" name="Google Shape;745;g37953f45bf2_0_667"/>
          <p:cNvSpPr txBox="1"/>
          <p:nvPr/>
        </p:nvSpPr>
        <p:spPr>
          <a:xfrm>
            <a:off x="805513" y="2463774"/>
            <a:ext cx="16940700" cy="523200"/>
          </a:xfrm>
          <a:prstGeom prst="rect">
            <a:avLst/>
          </a:prstGeom>
          <a:noFill/>
          <a:ln>
            <a:noFill/>
          </a:ln>
        </p:spPr>
        <p:txBody>
          <a:bodyPr spcFirstLastPara="1" wrap="square" lIns="91425" tIns="45700" rIns="91425" bIns="45700" anchor="t" anchorCtr="0">
            <a:spAutoFit/>
          </a:bodyPr>
          <a:lstStyle/>
          <a:p>
            <a:pPr marL="228600" marR="0" lvl="0" indent="0" algn="l" rtl="0">
              <a:lnSpc>
                <a:spcPct val="115000"/>
              </a:lnSpc>
              <a:spcBef>
                <a:spcPts val="1000"/>
              </a:spcBef>
              <a:spcAft>
                <a:spcPts val="0"/>
              </a:spcAft>
              <a:buClr>
                <a:srgbClr val="000000"/>
              </a:buClr>
              <a:buSzPts val="2400"/>
              <a:buFont typeface="Arial"/>
              <a:buNone/>
            </a:pPr>
            <a:r>
              <a:rPr lang="en-US" sz="2800" b="1">
                <a:solidFill>
                  <a:srgbClr val="073763"/>
                </a:solidFill>
                <a:latin typeface="Montserrat"/>
                <a:ea typeface="Montserrat"/>
                <a:cs typeface="Montserrat"/>
                <a:sym typeface="Montserrat"/>
              </a:rPr>
              <a:t>What We Learned </a:t>
            </a:r>
            <a:endParaRPr sz="2800" b="0" i="0" u="none" strike="noStrike" cap="none">
              <a:solidFill>
                <a:srgbClr val="073763"/>
              </a:solidFill>
              <a:latin typeface="Arial"/>
              <a:ea typeface="Arial"/>
              <a:cs typeface="Arial"/>
              <a:sym typeface="Arial"/>
            </a:endParaRPr>
          </a:p>
        </p:txBody>
      </p:sp>
      <p:sp>
        <p:nvSpPr>
          <p:cNvPr id="746" name="Google Shape;746;g37953f45bf2_0_667"/>
          <p:cNvSpPr txBox="1"/>
          <p:nvPr/>
        </p:nvSpPr>
        <p:spPr>
          <a:xfrm>
            <a:off x="1169200" y="3186400"/>
            <a:ext cx="8866500" cy="6623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800"/>
              </a:spcBef>
              <a:spcAft>
                <a:spcPts val="0"/>
              </a:spcAft>
              <a:buNone/>
            </a:pPr>
            <a:r>
              <a:rPr lang="en-US" sz="2000" b="1">
                <a:solidFill>
                  <a:srgbClr val="888888"/>
                </a:solidFill>
                <a:latin typeface="Montserrat"/>
                <a:ea typeface="Montserrat"/>
                <a:cs typeface="Montserrat"/>
                <a:sym typeface="Montserrat"/>
              </a:rPr>
              <a:t>Key Message: </a:t>
            </a:r>
            <a:r>
              <a:rPr lang="en-US" sz="2000">
                <a:solidFill>
                  <a:srgbClr val="888888"/>
                </a:solidFill>
                <a:latin typeface="Montserrat"/>
                <a:ea typeface="Montserrat"/>
                <a:cs typeface="Montserrat"/>
                <a:sym typeface="Montserrat"/>
              </a:rPr>
              <a:t>Avoid focusing communications on Giant Mine, look for applicability for other closure plans</a:t>
            </a:r>
            <a:endParaRPr sz="2000">
              <a:solidFill>
                <a:srgbClr val="888888"/>
              </a:solidFill>
              <a:latin typeface="Montserrat"/>
              <a:ea typeface="Montserrat"/>
              <a:cs typeface="Montserrat"/>
              <a:sym typeface="Montserrat"/>
            </a:endParaRPr>
          </a:p>
          <a:p>
            <a:pPr marL="0" lvl="0" indent="0" algn="l" rtl="0">
              <a:lnSpc>
                <a:spcPct val="115000"/>
              </a:lnSpc>
              <a:spcBef>
                <a:spcPts val="800"/>
              </a:spcBef>
              <a:spcAft>
                <a:spcPts val="0"/>
              </a:spcAft>
              <a:buNone/>
            </a:pPr>
            <a:r>
              <a:rPr lang="en-US" sz="2000" b="1">
                <a:solidFill>
                  <a:srgbClr val="888888"/>
                </a:solidFill>
                <a:latin typeface="Montserrat"/>
                <a:ea typeface="Montserrat"/>
                <a:cs typeface="Montserrat"/>
                <a:sym typeface="Montserrat"/>
              </a:rPr>
              <a:t>Regulatory</a:t>
            </a:r>
            <a:endParaRPr sz="2000">
              <a:solidFill>
                <a:srgbClr val="888888"/>
              </a:solidFill>
              <a:latin typeface="Montserrat"/>
              <a:ea typeface="Montserrat"/>
              <a:cs typeface="Montserrat"/>
              <a:sym typeface="Montserrat"/>
            </a:endParaRPr>
          </a:p>
          <a:p>
            <a:pPr marL="0" lvl="0" indent="0" algn="l" rtl="0">
              <a:lnSpc>
                <a:spcPct val="115000"/>
              </a:lnSpc>
              <a:spcBef>
                <a:spcPts val="800"/>
              </a:spcBef>
              <a:spcAft>
                <a:spcPts val="0"/>
              </a:spcAft>
              <a:buNone/>
            </a:pPr>
            <a:r>
              <a:rPr lang="en-US" sz="2000">
                <a:solidFill>
                  <a:srgbClr val="888888"/>
                </a:solidFill>
                <a:latin typeface="Montserrat"/>
                <a:ea typeface="Montserrat"/>
                <a:cs typeface="Montserrat"/>
                <a:sym typeface="Montserrat"/>
              </a:rPr>
              <a:t>What incentivizes adaptation?</a:t>
            </a:r>
            <a:endParaRPr sz="2000">
              <a:solidFill>
                <a:srgbClr val="888888"/>
              </a:solidFill>
              <a:latin typeface="Montserrat"/>
              <a:ea typeface="Montserrat"/>
              <a:cs typeface="Montserrat"/>
              <a:sym typeface="Montserrat"/>
            </a:endParaRPr>
          </a:p>
          <a:p>
            <a:pPr marL="457200" lvl="0" indent="-355600" algn="l" rtl="0">
              <a:lnSpc>
                <a:spcPct val="115000"/>
              </a:lnSpc>
              <a:spcBef>
                <a:spcPts val="800"/>
              </a:spcBef>
              <a:spcAft>
                <a:spcPts val="0"/>
              </a:spcAft>
              <a:buClr>
                <a:srgbClr val="888888"/>
              </a:buClr>
              <a:buSzPts val="2000"/>
              <a:buFont typeface="Montserrat"/>
              <a:buChar char="●"/>
            </a:pPr>
            <a:r>
              <a:rPr lang="en-US" sz="2000">
                <a:solidFill>
                  <a:srgbClr val="888888"/>
                </a:solidFill>
                <a:latin typeface="Montserrat"/>
                <a:ea typeface="Montserrat"/>
                <a:cs typeface="Montserrat"/>
                <a:sym typeface="Montserrat"/>
              </a:rPr>
              <a:t>Public relations, risk management, profit, insurance</a:t>
            </a:r>
            <a:endParaRPr sz="2000">
              <a:solidFill>
                <a:srgbClr val="888888"/>
              </a:solidFill>
              <a:latin typeface="Montserrat"/>
              <a:ea typeface="Montserrat"/>
              <a:cs typeface="Montserrat"/>
              <a:sym typeface="Montserrat"/>
            </a:endParaRPr>
          </a:p>
          <a:p>
            <a:pPr marL="457200" lvl="0" indent="-355600" algn="l" rtl="0">
              <a:lnSpc>
                <a:spcPct val="115000"/>
              </a:lnSpc>
              <a:spcBef>
                <a:spcPts val="0"/>
              </a:spcBef>
              <a:spcAft>
                <a:spcPts val="0"/>
              </a:spcAft>
              <a:buClr>
                <a:srgbClr val="888888"/>
              </a:buClr>
              <a:buSzPts val="2000"/>
              <a:buFont typeface="Montserrat"/>
              <a:buChar char="●"/>
            </a:pPr>
            <a:r>
              <a:rPr lang="en-US" sz="2000">
                <a:solidFill>
                  <a:srgbClr val="888888"/>
                </a:solidFill>
                <a:latin typeface="Montserrat"/>
                <a:ea typeface="Montserrat"/>
                <a:cs typeface="Montserrat"/>
                <a:sym typeface="Montserrat"/>
              </a:rPr>
              <a:t>Simplicity of tools, guidance, and certifications</a:t>
            </a:r>
            <a:endParaRPr sz="2000">
              <a:solidFill>
                <a:srgbClr val="888888"/>
              </a:solidFill>
              <a:latin typeface="Montserrat"/>
              <a:ea typeface="Montserrat"/>
              <a:cs typeface="Montserrat"/>
              <a:sym typeface="Montserrat"/>
            </a:endParaRPr>
          </a:p>
          <a:p>
            <a:pPr marL="457200" lvl="0" indent="-355600" algn="l" rtl="0">
              <a:lnSpc>
                <a:spcPct val="115000"/>
              </a:lnSpc>
              <a:spcBef>
                <a:spcPts val="0"/>
              </a:spcBef>
              <a:spcAft>
                <a:spcPts val="0"/>
              </a:spcAft>
              <a:buClr>
                <a:srgbClr val="888888"/>
              </a:buClr>
              <a:buSzPts val="2000"/>
              <a:buFont typeface="Montserrat"/>
              <a:buChar char="●"/>
            </a:pPr>
            <a:r>
              <a:rPr lang="en-US" sz="2000">
                <a:solidFill>
                  <a:srgbClr val="888888"/>
                </a:solidFill>
                <a:latin typeface="Montserrat"/>
                <a:ea typeface="Montserrat"/>
                <a:cs typeface="Montserrat"/>
                <a:sym typeface="Montserrat"/>
              </a:rPr>
              <a:t>Public health and environmental stressors</a:t>
            </a:r>
            <a:endParaRPr sz="2000">
              <a:solidFill>
                <a:srgbClr val="888888"/>
              </a:solidFill>
              <a:latin typeface="Montserrat"/>
              <a:ea typeface="Montserrat"/>
              <a:cs typeface="Montserrat"/>
              <a:sym typeface="Montserrat"/>
            </a:endParaRPr>
          </a:p>
          <a:p>
            <a:pPr marL="0" lvl="0" indent="0" algn="l" rtl="0">
              <a:lnSpc>
                <a:spcPct val="115000"/>
              </a:lnSpc>
              <a:spcBef>
                <a:spcPts val="800"/>
              </a:spcBef>
              <a:spcAft>
                <a:spcPts val="0"/>
              </a:spcAft>
              <a:buNone/>
            </a:pPr>
            <a:r>
              <a:rPr lang="en-US" sz="2000">
                <a:solidFill>
                  <a:srgbClr val="888888"/>
                </a:solidFill>
                <a:latin typeface="Montserrat"/>
                <a:ea typeface="Montserrat"/>
                <a:cs typeface="Montserrat"/>
                <a:sym typeface="Montserrat"/>
              </a:rPr>
              <a:t>Needed Resources:</a:t>
            </a:r>
            <a:endParaRPr sz="2000">
              <a:solidFill>
                <a:srgbClr val="888888"/>
              </a:solidFill>
              <a:latin typeface="Montserrat"/>
              <a:ea typeface="Montserrat"/>
              <a:cs typeface="Montserrat"/>
              <a:sym typeface="Montserrat"/>
            </a:endParaRPr>
          </a:p>
          <a:p>
            <a:pPr marL="457200" lvl="0" indent="-355600" algn="l" rtl="0">
              <a:lnSpc>
                <a:spcPct val="115000"/>
              </a:lnSpc>
              <a:spcBef>
                <a:spcPts val="800"/>
              </a:spcBef>
              <a:spcAft>
                <a:spcPts val="0"/>
              </a:spcAft>
              <a:buClr>
                <a:srgbClr val="888888"/>
              </a:buClr>
              <a:buSzPts val="2000"/>
              <a:buFont typeface="Montserrat"/>
              <a:buChar char="●"/>
            </a:pPr>
            <a:r>
              <a:rPr lang="en-US" sz="2000">
                <a:solidFill>
                  <a:srgbClr val="888888"/>
                </a:solidFill>
                <a:latin typeface="Montserrat"/>
                <a:ea typeface="Montserrat"/>
                <a:cs typeface="Montserrat"/>
                <a:sym typeface="Montserrat"/>
              </a:rPr>
              <a:t>Frameworks, templates, checklists</a:t>
            </a:r>
            <a:endParaRPr sz="2000">
              <a:solidFill>
                <a:srgbClr val="888888"/>
              </a:solidFill>
              <a:latin typeface="Montserrat"/>
              <a:ea typeface="Montserrat"/>
              <a:cs typeface="Montserrat"/>
              <a:sym typeface="Montserrat"/>
            </a:endParaRPr>
          </a:p>
          <a:p>
            <a:pPr marL="457200" lvl="0" indent="-355600" algn="l" rtl="0">
              <a:lnSpc>
                <a:spcPct val="115000"/>
              </a:lnSpc>
              <a:spcBef>
                <a:spcPts val="0"/>
              </a:spcBef>
              <a:spcAft>
                <a:spcPts val="0"/>
              </a:spcAft>
              <a:buClr>
                <a:srgbClr val="888888"/>
              </a:buClr>
              <a:buSzPts val="2000"/>
              <a:buFont typeface="Montserrat"/>
              <a:buChar char="●"/>
            </a:pPr>
            <a:r>
              <a:rPr lang="en-US" sz="2000">
                <a:solidFill>
                  <a:srgbClr val="888888"/>
                </a:solidFill>
                <a:latin typeface="Montserrat"/>
                <a:ea typeface="Montserrat"/>
                <a:cs typeface="Montserrat"/>
                <a:sym typeface="Montserrat"/>
              </a:rPr>
              <a:t>Clear links between climate change and mine planning</a:t>
            </a:r>
            <a:endParaRPr sz="2000">
              <a:solidFill>
                <a:srgbClr val="888888"/>
              </a:solidFill>
              <a:latin typeface="Montserrat"/>
              <a:ea typeface="Montserrat"/>
              <a:cs typeface="Montserrat"/>
              <a:sym typeface="Montserrat"/>
            </a:endParaRPr>
          </a:p>
          <a:p>
            <a:pPr marL="0" lvl="0" indent="0" algn="l" rtl="0">
              <a:lnSpc>
                <a:spcPct val="115000"/>
              </a:lnSpc>
              <a:spcBef>
                <a:spcPts val="800"/>
              </a:spcBef>
              <a:spcAft>
                <a:spcPts val="0"/>
              </a:spcAft>
              <a:buNone/>
            </a:pPr>
            <a:r>
              <a:rPr lang="en-US" sz="2000" b="1">
                <a:solidFill>
                  <a:schemeClr val="dk1"/>
                </a:solidFill>
                <a:latin typeface="Montserrat"/>
                <a:ea typeface="Montserrat"/>
                <a:cs typeface="Montserrat"/>
                <a:sym typeface="Montserrat"/>
              </a:rPr>
              <a:t>Community</a:t>
            </a:r>
            <a:endParaRPr sz="2000">
              <a:solidFill>
                <a:schemeClr val="dk1"/>
              </a:solidFill>
              <a:latin typeface="Montserrat"/>
              <a:ea typeface="Montserrat"/>
              <a:cs typeface="Montserrat"/>
              <a:sym typeface="Montserrat"/>
            </a:endParaRPr>
          </a:p>
          <a:p>
            <a:pPr marL="457200" lvl="0" indent="-355600" algn="l" rtl="0">
              <a:lnSpc>
                <a:spcPct val="115000"/>
              </a:lnSpc>
              <a:spcBef>
                <a:spcPts val="800"/>
              </a:spcBef>
              <a:spcAft>
                <a:spcPts val="0"/>
              </a:spcAft>
              <a:buClr>
                <a:schemeClr val="dk1"/>
              </a:buClr>
              <a:buSzPts val="2000"/>
              <a:buFont typeface="Montserrat"/>
              <a:buChar char="●"/>
            </a:pPr>
            <a:r>
              <a:rPr lang="en-US" sz="2000">
                <a:solidFill>
                  <a:schemeClr val="dk1"/>
                </a:solidFill>
                <a:latin typeface="Montserrat"/>
                <a:ea typeface="Montserrat"/>
                <a:cs typeface="Montserrat"/>
                <a:sym typeface="Montserrat"/>
              </a:rPr>
              <a:t>Key interest in climate change adaptation and nearby mines</a:t>
            </a:r>
            <a:endParaRPr sz="2000">
              <a:solidFill>
                <a:schemeClr val="dk1"/>
              </a:solidFill>
              <a:latin typeface="Montserrat"/>
              <a:ea typeface="Montserrat"/>
              <a:cs typeface="Montserrat"/>
              <a:sym typeface="Montserrat"/>
            </a:endParaRPr>
          </a:p>
          <a:p>
            <a:pPr marL="457200" lvl="0" indent="-355600" algn="l" rtl="0">
              <a:lnSpc>
                <a:spcPct val="115000"/>
              </a:lnSpc>
              <a:spcBef>
                <a:spcPts val="0"/>
              </a:spcBef>
              <a:spcAft>
                <a:spcPts val="0"/>
              </a:spcAft>
              <a:buClr>
                <a:schemeClr val="dk1"/>
              </a:buClr>
              <a:buSzPts val="2000"/>
              <a:buFont typeface="Montserrat"/>
              <a:buChar char="●"/>
            </a:pPr>
            <a:r>
              <a:rPr lang="en-US" sz="2000">
                <a:solidFill>
                  <a:schemeClr val="dk1"/>
                </a:solidFill>
                <a:latin typeface="Montserrat"/>
                <a:ea typeface="Montserrat"/>
                <a:cs typeface="Montserrat"/>
                <a:sym typeface="Montserrat"/>
              </a:rPr>
              <a:t>Emphasize the national scope to maintain neutrality</a:t>
            </a:r>
            <a:endParaRPr sz="2000">
              <a:solidFill>
                <a:schemeClr val="dk1"/>
              </a:solidFill>
              <a:latin typeface="Montserrat"/>
              <a:ea typeface="Montserrat"/>
              <a:cs typeface="Montserrat"/>
              <a:sym typeface="Montserrat"/>
            </a:endParaRPr>
          </a:p>
          <a:p>
            <a:pPr marL="457200" lvl="0" indent="-355600" algn="l" rtl="0">
              <a:lnSpc>
                <a:spcPct val="115000"/>
              </a:lnSpc>
              <a:spcBef>
                <a:spcPts val="0"/>
              </a:spcBef>
              <a:spcAft>
                <a:spcPts val="0"/>
              </a:spcAft>
              <a:buClr>
                <a:schemeClr val="dk1"/>
              </a:buClr>
              <a:buSzPts val="2000"/>
              <a:buFont typeface="Montserrat"/>
              <a:buChar char="●"/>
            </a:pPr>
            <a:r>
              <a:rPr lang="en-US" sz="2000">
                <a:solidFill>
                  <a:schemeClr val="dk1"/>
                </a:solidFill>
                <a:latin typeface="Montserrat"/>
                <a:ea typeface="Montserrat"/>
                <a:cs typeface="Montserrat"/>
                <a:sym typeface="Montserrat"/>
              </a:rPr>
              <a:t>Interest from youth and Dechinta Training Centre to learn and be involved</a:t>
            </a:r>
            <a:endParaRPr sz="2000">
              <a:solidFill>
                <a:schemeClr val="dk1"/>
              </a:solidFill>
              <a:latin typeface="Montserrat"/>
              <a:ea typeface="Montserrat"/>
              <a:cs typeface="Montserrat"/>
              <a:sym typeface="Montserrat"/>
            </a:endParaRPr>
          </a:p>
          <a:p>
            <a:pPr marL="0" lvl="0" indent="0" algn="l" rtl="0">
              <a:lnSpc>
                <a:spcPct val="115000"/>
              </a:lnSpc>
              <a:spcBef>
                <a:spcPts val="800"/>
              </a:spcBef>
              <a:spcAft>
                <a:spcPts val="0"/>
              </a:spcAft>
              <a:buNone/>
            </a:pPr>
            <a:endParaRPr sz="2000">
              <a:solidFill>
                <a:schemeClr val="dk2"/>
              </a:solidFill>
              <a:latin typeface="Montserrat"/>
              <a:ea typeface="Montserrat"/>
              <a:cs typeface="Montserrat"/>
              <a:sym typeface="Montserrat"/>
            </a:endParaRPr>
          </a:p>
        </p:txBody>
      </p:sp>
      <p:pic>
        <p:nvPicPr>
          <p:cNvPr id="747" name="Google Shape;747;g37953f45bf2_0_667" title="Screenshot 2025-08-26 at 11.32.53 AM.png"/>
          <p:cNvPicPr preferRelativeResize="0"/>
          <p:nvPr/>
        </p:nvPicPr>
        <p:blipFill rotWithShape="1">
          <a:blip r:embed="rId3">
            <a:alphaModFix/>
          </a:blip>
          <a:srcRect l="3072" t="21190" r="6026" b="18437"/>
          <a:stretch/>
        </p:blipFill>
        <p:spPr>
          <a:xfrm>
            <a:off x="14207950" y="3716688"/>
            <a:ext cx="3292373" cy="2704338"/>
          </a:xfrm>
          <a:prstGeom prst="rect">
            <a:avLst/>
          </a:prstGeom>
          <a:noFill/>
          <a:ln>
            <a:noFill/>
          </a:ln>
        </p:spPr>
      </p:pic>
      <p:pic>
        <p:nvPicPr>
          <p:cNvPr id="748" name="Google Shape;748;g37953f45bf2_0_667" title="Screenshot 2025-08-26 at 11.34.45 AM.png"/>
          <p:cNvPicPr preferRelativeResize="0"/>
          <p:nvPr/>
        </p:nvPicPr>
        <p:blipFill rotWithShape="1">
          <a:blip r:embed="rId4">
            <a:alphaModFix/>
          </a:blip>
          <a:srcRect t="18850"/>
          <a:stretch/>
        </p:blipFill>
        <p:spPr>
          <a:xfrm>
            <a:off x="14207950" y="6520300"/>
            <a:ext cx="3292375" cy="2020725"/>
          </a:xfrm>
          <a:prstGeom prst="rect">
            <a:avLst/>
          </a:prstGeom>
          <a:noFill/>
          <a:ln>
            <a:noFill/>
          </a:ln>
        </p:spPr>
      </p:pic>
      <p:pic>
        <p:nvPicPr>
          <p:cNvPr id="749" name="Google Shape;749;g37953f45bf2_0_667" title="Screenshot 2025-08-26 at 11.35.53 AM.png"/>
          <p:cNvPicPr preferRelativeResize="0"/>
          <p:nvPr/>
        </p:nvPicPr>
        <p:blipFill>
          <a:blip r:embed="rId5">
            <a:alphaModFix/>
          </a:blip>
          <a:stretch>
            <a:fillRect/>
          </a:stretch>
        </p:blipFill>
        <p:spPr>
          <a:xfrm>
            <a:off x="10340241" y="3711576"/>
            <a:ext cx="3777484" cy="48412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cxnSp>
        <p:nvCxnSpPr>
          <p:cNvPr id="126" name="Google Shape;126;g34c952d5140_0_4"/>
          <p:cNvCxnSpPr/>
          <p:nvPr/>
        </p:nvCxnSpPr>
        <p:spPr>
          <a:xfrm>
            <a:off x="1133475" y="647700"/>
            <a:ext cx="0" cy="1675500"/>
          </a:xfrm>
          <a:prstGeom prst="straightConnector1">
            <a:avLst/>
          </a:prstGeom>
          <a:noFill/>
          <a:ln w="209550" cap="flat" cmpd="sng">
            <a:solidFill>
              <a:schemeClr val="accent1"/>
            </a:solidFill>
            <a:prstDash val="solid"/>
            <a:round/>
            <a:headEnd type="none" w="sm" len="sm"/>
            <a:tailEnd type="none" w="sm" len="sm"/>
          </a:ln>
        </p:spPr>
      </p:cxnSp>
      <p:sp>
        <p:nvSpPr>
          <p:cNvPr id="127" name="Google Shape;127;g34c952d5140_0_4"/>
          <p:cNvSpPr txBox="1"/>
          <p:nvPr/>
        </p:nvSpPr>
        <p:spPr>
          <a:xfrm>
            <a:off x="1698929" y="1707739"/>
            <a:ext cx="12129900" cy="215400"/>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Clr>
                <a:srgbClr val="000000"/>
              </a:buClr>
              <a:buSzPts val="3999"/>
              <a:buFont typeface="Arial"/>
              <a:buNone/>
            </a:pPr>
            <a:endParaRPr sz="1400" b="0" i="0" u="none" strike="noStrike" cap="none">
              <a:solidFill>
                <a:srgbClr val="000000"/>
              </a:solidFill>
              <a:latin typeface="Arial"/>
              <a:ea typeface="Arial"/>
              <a:cs typeface="Arial"/>
              <a:sym typeface="Arial"/>
            </a:endParaRPr>
          </a:p>
        </p:txBody>
      </p:sp>
      <p:sp>
        <p:nvSpPr>
          <p:cNvPr id="128" name="Google Shape;128;g34c952d5140_0_4"/>
          <p:cNvSpPr txBox="1"/>
          <p:nvPr/>
        </p:nvSpPr>
        <p:spPr>
          <a:xfrm>
            <a:off x="0" y="0"/>
            <a:ext cx="3000000" cy="3693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1200"/>
              <a:buFont typeface="Arial"/>
              <a:buNone/>
            </a:pPr>
            <a:endParaRPr sz="1200" b="0" i="0" u="none" strike="noStrike" cap="none">
              <a:solidFill>
                <a:srgbClr val="F05C71"/>
              </a:solidFill>
              <a:latin typeface="Montserrat"/>
              <a:ea typeface="Montserrat"/>
              <a:cs typeface="Montserrat"/>
              <a:sym typeface="Montserrat"/>
            </a:endParaRPr>
          </a:p>
        </p:txBody>
      </p:sp>
      <p:grpSp>
        <p:nvGrpSpPr>
          <p:cNvPr id="129" name="Google Shape;129;g34c952d5140_0_4"/>
          <p:cNvGrpSpPr/>
          <p:nvPr/>
        </p:nvGrpSpPr>
        <p:grpSpPr>
          <a:xfrm>
            <a:off x="-2778" y="2806273"/>
            <a:ext cx="18287502" cy="42938"/>
            <a:chOff x="-2765" y="2806255"/>
            <a:chExt cx="13694400" cy="5400"/>
          </a:xfrm>
        </p:grpSpPr>
        <p:cxnSp>
          <p:nvCxnSpPr>
            <p:cNvPr id="130" name="Google Shape;130;g34c952d5140_0_4"/>
            <p:cNvCxnSpPr/>
            <p:nvPr/>
          </p:nvCxnSpPr>
          <p:spPr>
            <a:xfrm rot="10800000" flipH="1">
              <a:off x="-2765" y="2810755"/>
              <a:ext cx="2282400" cy="900"/>
            </a:xfrm>
            <a:prstGeom prst="straightConnector1">
              <a:avLst/>
            </a:prstGeom>
            <a:noFill/>
            <a:ln w="50800" cap="flat" cmpd="sng">
              <a:solidFill>
                <a:srgbClr val="153056"/>
              </a:solidFill>
              <a:prstDash val="solid"/>
              <a:round/>
              <a:headEnd type="none" w="sm" len="sm"/>
              <a:tailEnd type="none" w="sm" len="sm"/>
            </a:ln>
          </p:spPr>
        </p:cxnSp>
        <p:cxnSp>
          <p:nvCxnSpPr>
            <p:cNvPr id="131" name="Google Shape;131;g34c952d5140_0_4"/>
            <p:cNvCxnSpPr/>
            <p:nvPr/>
          </p:nvCxnSpPr>
          <p:spPr>
            <a:xfrm rot="10800000" flipH="1">
              <a:off x="2279635" y="2809855"/>
              <a:ext cx="2282400" cy="900"/>
            </a:xfrm>
            <a:prstGeom prst="straightConnector1">
              <a:avLst/>
            </a:prstGeom>
            <a:noFill/>
            <a:ln w="50800" cap="flat" cmpd="sng">
              <a:solidFill>
                <a:srgbClr val="1D3D72"/>
              </a:solidFill>
              <a:prstDash val="solid"/>
              <a:round/>
              <a:headEnd type="none" w="sm" len="sm"/>
              <a:tailEnd type="none" w="sm" len="sm"/>
            </a:ln>
          </p:spPr>
        </p:cxnSp>
        <p:cxnSp>
          <p:nvCxnSpPr>
            <p:cNvPr id="132" name="Google Shape;132;g34c952d5140_0_4"/>
            <p:cNvCxnSpPr/>
            <p:nvPr/>
          </p:nvCxnSpPr>
          <p:spPr>
            <a:xfrm rot="10800000" flipH="1">
              <a:off x="4562035" y="2808955"/>
              <a:ext cx="2282400" cy="900"/>
            </a:xfrm>
            <a:prstGeom prst="straightConnector1">
              <a:avLst/>
            </a:prstGeom>
            <a:noFill/>
            <a:ln w="50800" cap="flat" cmpd="sng">
              <a:solidFill>
                <a:srgbClr val="124B8E"/>
              </a:solidFill>
              <a:prstDash val="solid"/>
              <a:round/>
              <a:headEnd type="none" w="sm" len="sm"/>
              <a:tailEnd type="none" w="sm" len="sm"/>
            </a:ln>
          </p:spPr>
        </p:cxnSp>
        <p:cxnSp>
          <p:nvCxnSpPr>
            <p:cNvPr id="133" name="Google Shape;133;g34c952d5140_0_4"/>
            <p:cNvCxnSpPr/>
            <p:nvPr/>
          </p:nvCxnSpPr>
          <p:spPr>
            <a:xfrm rot="10800000" flipH="1">
              <a:off x="6844435" y="2808055"/>
              <a:ext cx="2282400" cy="900"/>
            </a:xfrm>
            <a:prstGeom prst="straightConnector1">
              <a:avLst/>
            </a:prstGeom>
            <a:noFill/>
            <a:ln w="50800" cap="flat" cmpd="sng">
              <a:solidFill>
                <a:srgbClr val="2E65B0"/>
              </a:solidFill>
              <a:prstDash val="solid"/>
              <a:round/>
              <a:headEnd type="none" w="sm" len="sm"/>
              <a:tailEnd type="none" w="sm" len="sm"/>
            </a:ln>
          </p:spPr>
        </p:cxnSp>
        <p:cxnSp>
          <p:nvCxnSpPr>
            <p:cNvPr id="134" name="Google Shape;134;g34c952d5140_0_4"/>
            <p:cNvCxnSpPr/>
            <p:nvPr/>
          </p:nvCxnSpPr>
          <p:spPr>
            <a:xfrm rot="10800000" flipH="1">
              <a:off x="9126835" y="2807155"/>
              <a:ext cx="2282400" cy="900"/>
            </a:xfrm>
            <a:prstGeom prst="straightConnector1">
              <a:avLst/>
            </a:prstGeom>
            <a:noFill/>
            <a:ln w="50800" cap="flat" cmpd="sng">
              <a:solidFill>
                <a:srgbClr val="F05B71"/>
              </a:solidFill>
              <a:prstDash val="solid"/>
              <a:round/>
              <a:headEnd type="none" w="sm" len="sm"/>
              <a:tailEnd type="none" w="sm" len="sm"/>
            </a:ln>
          </p:spPr>
        </p:cxnSp>
        <p:cxnSp>
          <p:nvCxnSpPr>
            <p:cNvPr id="135" name="Google Shape;135;g34c952d5140_0_4"/>
            <p:cNvCxnSpPr/>
            <p:nvPr/>
          </p:nvCxnSpPr>
          <p:spPr>
            <a:xfrm rot="10800000" flipH="1">
              <a:off x="11409235" y="2806255"/>
              <a:ext cx="2282400" cy="900"/>
            </a:xfrm>
            <a:prstGeom prst="straightConnector1">
              <a:avLst/>
            </a:prstGeom>
            <a:noFill/>
            <a:ln w="50800" cap="flat" cmpd="sng">
              <a:solidFill>
                <a:srgbClr val="FDC482"/>
              </a:solidFill>
              <a:prstDash val="solid"/>
              <a:round/>
              <a:headEnd type="none" w="sm" len="sm"/>
              <a:tailEnd type="none" w="sm" len="sm"/>
            </a:ln>
          </p:spPr>
        </p:cxnSp>
      </p:grpSp>
      <p:sp>
        <p:nvSpPr>
          <p:cNvPr id="136" name="Google Shape;136;g34c952d5140_0_4"/>
          <p:cNvSpPr txBox="1"/>
          <p:nvPr/>
        </p:nvSpPr>
        <p:spPr>
          <a:xfrm>
            <a:off x="1660050" y="869700"/>
            <a:ext cx="15999900" cy="1077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000"/>
              <a:buFont typeface="Arial"/>
              <a:buNone/>
            </a:pPr>
            <a:r>
              <a:rPr lang="en-US" sz="7000" b="1" i="0" u="none" strike="noStrike" cap="none">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Climate</a:t>
            </a:r>
            <a:r>
              <a:rPr lang="en-US" sz="7000" b="1" i="0" u="none" strike="noStrike" cap="none">
                <a:solidFill>
                  <a:schemeClr val="dk1"/>
                </a:solidFill>
                <a:latin typeface="Montserrat"/>
                <a:ea typeface="Montserrat"/>
                <a:cs typeface="Montserrat"/>
                <a:sym typeface="Montserrat"/>
              </a:rPr>
              <a:t> Ready Mine Project</a:t>
            </a:r>
            <a:endParaRPr sz="7000" b="1" i="0" u="none" strike="noStrike" cap="none">
              <a:solidFill>
                <a:schemeClr val="dk1"/>
              </a:solidFill>
              <a:latin typeface="Montserrat"/>
              <a:ea typeface="Montserrat"/>
              <a:cs typeface="Montserrat"/>
              <a:sym typeface="Montserrat"/>
            </a:endParaRPr>
          </a:p>
        </p:txBody>
      </p:sp>
      <p:sp>
        <p:nvSpPr>
          <p:cNvPr id="137" name="Google Shape;137;g34c952d5140_0_4"/>
          <p:cNvSpPr/>
          <p:nvPr/>
        </p:nvSpPr>
        <p:spPr>
          <a:xfrm>
            <a:off x="1141025" y="4056823"/>
            <a:ext cx="15999900" cy="1675500"/>
          </a:xfrm>
          <a:prstGeom prst="roundRect">
            <a:avLst>
              <a:gd name="adj" fmla="val 5473"/>
            </a:avLst>
          </a:prstGeom>
          <a:solidFill>
            <a:srgbClr val="0E437E">
              <a:alpha val="19215"/>
            </a:srgbClr>
          </a:solidFill>
          <a:ln>
            <a:noFill/>
          </a:ln>
        </p:spPr>
        <p:txBody>
          <a:bodyPr spcFirstLastPara="1" wrap="square" lIns="91425" tIns="91425" rIns="91425" bIns="91425" anchor="ctr" anchorCtr="0">
            <a:noAutofit/>
          </a:bodyPr>
          <a:lstStyle/>
          <a:p>
            <a:pPr marL="60960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124B8E"/>
              </a:solidFill>
              <a:latin typeface="Montserrat"/>
              <a:ea typeface="Montserrat"/>
              <a:cs typeface="Montserrat"/>
              <a:sym typeface="Montserrat"/>
            </a:endParaRPr>
          </a:p>
        </p:txBody>
      </p:sp>
      <p:sp>
        <p:nvSpPr>
          <p:cNvPr id="138" name="Google Shape;138;g34c952d5140_0_4"/>
          <p:cNvSpPr txBox="1"/>
          <p:nvPr/>
        </p:nvSpPr>
        <p:spPr>
          <a:xfrm>
            <a:off x="1539125" y="4098539"/>
            <a:ext cx="15601800" cy="495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Montserrat"/>
                <a:ea typeface="Montserrat"/>
                <a:cs typeface="Montserrat"/>
                <a:sym typeface="Montserrat"/>
              </a:rPr>
              <a:t>The </a:t>
            </a:r>
            <a:r>
              <a:rPr lang="en-US" sz="2400" b="1" i="0" u="none" strike="noStrike" cap="none">
                <a:solidFill>
                  <a:schemeClr val="dk1"/>
                </a:solidFill>
                <a:latin typeface="Montserrat"/>
                <a:ea typeface="Montserrat"/>
                <a:cs typeface="Montserrat"/>
                <a:sym typeface="Montserrat"/>
              </a:rPr>
              <a:t>Climate Ready Mine Project</a:t>
            </a:r>
            <a:r>
              <a:rPr lang="en-US" sz="2400" b="0" i="0" u="none" strike="noStrike" cap="none">
                <a:solidFill>
                  <a:schemeClr val="dk1"/>
                </a:solidFill>
                <a:latin typeface="Montserrat"/>
                <a:ea typeface="Montserrat"/>
                <a:cs typeface="Montserrat"/>
                <a:sym typeface="Montserrat"/>
              </a:rPr>
              <a:t> is a collaboration between the University of Guelph, RFS Energy and</a:t>
            </a:r>
            <a:r>
              <a:rPr lang="en-US" sz="2400">
                <a:solidFill>
                  <a:schemeClr val="dk1"/>
                </a:solidFill>
                <a:latin typeface="Montserrat"/>
                <a:ea typeface="Montserrat"/>
                <a:cs typeface="Montserrat"/>
                <a:sym typeface="Montserrat"/>
              </a:rPr>
              <a:t> with the support from the</a:t>
            </a:r>
            <a:r>
              <a:rPr lang="en-US" sz="2400" b="0" i="0" u="none" strike="noStrike" cap="none">
                <a:solidFill>
                  <a:schemeClr val="dk1"/>
                </a:solidFill>
                <a:latin typeface="Montserrat"/>
                <a:ea typeface="Montserrat"/>
                <a:cs typeface="Montserrat"/>
                <a:sym typeface="Montserrat"/>
              </a:rPr>
              <a:t> </a:t>
            </a:r>
            <a:r>
              <a:rPr lang="en-US" sz="2400" b="0" i="0" u="none" strike="noStrike" cap="none">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Giant Mine Oversight Board</a:t>
            </a:r>
            <a:r>
              <a:rPr lang="en-US" sz="2400" b="0" i="0" u="none" strike="noStrike" cap="none">
                <a:solidFill>
                  <a:schemeClr val="dk1"/>
                </a:solidFill>
                <a:latin typeface="Montserrat"/>
                <a:ea typeface="Montserrat"/>
                <a:cs typeface="Montserrat"/>
                <a:sym typeface="Montserrat"/>
              </a:rPr>
              <a:t> to understand how components of mine closure plans can be assessed for their adaptive capacity and resilience to the long-term impacts of climate change.</a:t>
            </a:r>
            <a:endParaRPr sz="24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1000"/>
              </a:spcBef>
              <a:spcAft>
                <a:spcPts val="0"/>
              </a:spcAft>
              <a:buClr>
                <a:srgbClr val="000000"/>
              </a:buClr>
              <a:buSzPts val="2400"/>
              <a:buFont typeface="Arial"/>
              <a:buNone/>
            </a:pPr>
            <a:endParaRPr sz="2400" b="1" i="0" u="none" strike="noStrike" cap="none">
              <a:solidFill>
                <a:schemeClr val="dk1"/>
              </a:solidFill>
              <a:latin typeface="Montserrat"/>
              <a:ea typeface="Montserrat"/>
              <a:cs typeface="Montserrat"/>
              <a:sym typeface="Montserrat"/>
            </a:endParaRPr>
          </a:p>
          <a:p>
            <a:pPr marL="0" marR="0" lvl="0" indent="0" algn="l" rtl="0">
              <a:lnSpc>
                <a:spcPct val="100000"/>
              </a:lnSpc>
              <a:spcBef>
                <a:spcPts val="1000"/>
              </a:spcBef>
              <a:spcAft>
                <a:spcPts val="0"/>
              </a:spcAft>
              <a:buClr>
                <a:srgbClr val="000000"/>
              </a:buClr>
              <a:buSzPts val="2400"/>
              <a:buFont typeface="Arial"/>
              <a:buNone/>
            </a:pPr>
            <a:endParaRPr sz="2400" b="1">
              <a:solidFill>
                <a:schemeClr val="dk1"/>
              </a:solidFill>
              <a:latin typeface="Montserrat"/>
              <a:ea typeface="Montserrat"/>
              <a:cs typeface="Montserrat"/>
              <a:sym typeface="Montserrat"/>
            </a:endParaRPr>
          </a:p>
          <a:p>
            <a:pPr marL="0" marR="0" lvl="0" indent="0" algn="l" rtl="0">
              <a:lnSpc>
                <a:spcPct val="100000"/>
              </a:lnSpc>
              <a:spcBef>
                <a:spcPts val="1000"/>
              </a:spcBef>
              <a:spcAft>
                <a:spcPts val="0"/>
              </a:spcAft>
              <a:buClr>
                <a:srgbClr val="000000"/>
              </a:buClr>
              <a:buSzPts val="2400"/>
              <a:buFont typeface="Arial"/>
              <a:buNone/>
            </a:pPr>
            <a:r>
              <a:rPr lang="en-US" sz="2400" b="1" i="0" u="none" strike="noStrike" cap="none">
                <a:solidFill>
                  <a:schemeClr val="dk1"/>
                </a:solidFill>
                <a:latin typeface="Montserrat"/>
                <a:ea typeface="Montserrat"/>
                <a:cs typeface="Montserrat"/>
                <a:sym typeface="Montserrat"/>
              </a:rPr>
              <a:t>This project is fun</a:t>
            </a:r>
            <a:r>
              <a:rPr lang="en-US" sz="2400" b="1">
                <a:solidFill>
                  <a:schemeClr val="dk1"/>
                </a:solidFill>
                <a:latin typeface="Montserrat"/>
                <a:ea typeface="Montserrat"/>
                <a:cs typeface="Montserrat"/>
                <a:sym typeface="Montserrat"/>
              </a:rPr>
              <a:t>d</a:t>
            </a:r>
            <a:r>
              <a:rPr lang="en-US" sz="2400" b="1" i="0" u="none" strike="noStrike" cap="none">
                <a:solidFill>
                  <a:schemeClr val="dk1"/>
                </a:solidFill>
                <a:latin typeface="Montserrat"/>
                <a:ea typeface="Montserrat"/>
                <a:cs typeface="Montserrat"/>
                <a:sym typeface="Montserrat"/>
              </a:rPr>
              <a:t>ed by Natural Resources Canada’s </a:t>
            </a:r>
            <a:r>
              <a:rPr lang="en-US" sz="2400" b="1" i="0" u="sng" strike="noStrike" cap="none">
                <a:solidFill>
                  <a:schemeClr val="hlink"/>
                </a:solidFill>
                <a:latin typeface="Montserrat"/>
                <a:ea typeface="Montserrat"/>
                <a:cs typeface="Montserrat"/>
                <a:sym typeface="Montserrat"/>
                <a:hlinkClick r:id="rId3"/>
              </a:rPr>
              <a:t>Climate Change Adaptation Program</a:t>
            </a:r>
            <a:r>
              <a:rPr lang="en-US" sz="2400" b="1" i="0" u="none" strike="noStrike" cap="none">
                <a:solidFill>
                  <a:schemeClr val="dk1"/>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a:t>
            </a:r>
            <a:endParaRPr sz="24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2400"/>
              <a:buFont typeface="Arial"/>
              <a:buNone/>
            </a:pPr>
            <a:endParaRPr sz="2400" b="0" i="0" u="none" strike="noStrike" cap="none">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2400"/>
              <a:buFont typeface="Arial"/>
              <a:buNone/>
            </a:pPr>
            <a:endParaRPr sz="24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3200"/>
              <a:buFont typeface="Arial"/>
              <a:buNone/>
            </a:pPr>
            <a:endParaRPr sz="3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200"/>
              <a:buFont typeface="Arial"/>
              <a:buNone/>
            </a:pPr>
            <a:endParaRPr sz="3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200"/>
              <a:buFont typeface="Arial"/>
              <a:buNone/>
            </a:pPr>
            <a:endParaRPr sz="3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200"/>
              <a:buFont typeface="Arial"/>
              <a:buNone/>
            </a:pPr>
            <a:endParaRPr sz="3200" b="1" i="0" u="none" strike="noStrike" cap="none">
              <a:solidFill>
                <a:schemeClr val="dk1"/>
              </a:solidFill>
              <a:latin typeface="Calibri"/>
              <a:ea typeface="Calibri"/>
              <a:cs typeface="Calibri"/>
              <a:sym typeface="Calibri"/>
            </a:endParaRPr>
          </a:p>
        </p:txBody>
      </p:sp>
      <p:sp>
        <p:nvSpPr>
          <p:cNvPr id="139" name="Google Shape;139;g34c952d5140_0_4"/>
          <p:cNvSpPr/>
          <p:nvPr/>
        </p:nvSpPr>
        <p:spPr>
          <a:xfrm>
            <a:off x="6553283" y="8970268"/>
            <a:ext cx="3658023" cy="769709"/>
          </a:xfrm>
          <a:custGeom>
            <a:avLst/>
            <a:gdLst/>
            <a:ahLst/>
            <a:cxnLst/>
            <a:rect l="l" t="t" r="r" b="b"/>
            <a:pathLst>
              <a:path w="3658023" h="769709" extrusionOk="0">
                <a:moveTo>
                  <a:pt x="0" y="0"/>
                </a:moveTo>
                <a:lnTo>
                  <a:pt x="3658023" y="0"/>
                </a:lnTo>
                <a:lnTo>
                  <a:pt x="3658023" y="769710"/>
                </a:lnTo>
                <a:lnTo>
                  <a:pt x="0" y="769710"/>
                </a:lnTo>
                <a:lnTo>
                  <a:pt x="0" y="0"/>
                </a:lnTo>
                <a:close/>
              </a:path>
            </a:pathLst>
          </a:custGeom>
          <a:blipFill rotWithShape="1">
            <a:blip r:embed="rId4">
              <a:alphaModFix/>
            </a:blip>
            <a:stretch>
              <a:fillRect/>
            </a:stretch>
          </a:blipFill>
          <a:ln>
            <a:noFill/>
          </a:ln>
        </p:spPr>
      </p:sp>
      <p:pic>
        <p:nvPicPr>
          <p:cNvPr id="140" name="Google Shape;140;g34c952d5140_0_4"/>
          <p:cNvPicPr preferRelativeResize="0"/>
          <p:nvPr/>
        </p:nvPicPr>
        <p:blipFill rotWithShape="1">
          <a:blip r:embed="rId5">
            <a:alphaModFix/>
          </a:blip>
          <a:srcRect/>
          <a:stretch/>
        </p:blipFill>
        <p:spPr>
          <a:xfrm>
            <a:off x="13819350" y="8813863"/>
            <a:ext cx="3658024" cy="965701"/>
          </a:xfrm>
          <a:prstGeom prst="rect">
            <a:avLst/>
          </a:prstGeom>
          <a:noFill/>
          <a:ln>
            <a:noFill/>
          </a:ln>
        </p:spPr>
      </p:pic>
      <p:pic>
        <p:nvPicPr>
          <p:cNvPr id="141" name="Google Shape;141;g34c952d5140_0_4"/>
          <p:cNvPicPr preferRelativeResize="0"/>
          <p:nvPr/>
        </p:nvPicPr>
        <p:blipFill rotWithShape="1">
          <a:blip r:embed="rId6">
            <a:alphaModFix/>
          </a:blip>
          <a:srcRect/>
          <a:stretch/>
        </p:blipFill>
        <p:spPr>
          <a:xfrm>
            <a:off x="450741" y="8911875"/>
            <a:ext cx="3491565" cy="886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3"/>
        <p:cNvGrpSpPr/>
        <p:nvPr/>
      </p:nvGrpSpPr>
      <p:grpSpPr>
        <a:xfrm>
          <a:off x="0" y="0"/>
          <a:ext cx="0" cy="0"/>
          <a:chOff x="0" y="0"/>
          <a:chExt cx="0" cy="0"/>
        </a:xfrm>
      </p:grpSpPr>
      <p:pic>
        <p:nvPicPr>
          <p:cNvPr id="754" name="Google Shape;754;g350d4083980_4_0"/>
          <p:cNvPicPr preferRelativeResize="0"/>
          <p:nvPr/>
        </p:nvPicPr>
        <p:blipFill rotWithShape="1">
          <a:blip r:embed="rId3">
            <a:alphaModFix/>
          </a:blip>
          <a:srcRect t="21310" b="34021"/>
          <a:stretch/>
        </p:blipFill>
        <p:spPr>
          <a:xfrm>
            <a:off x="-500" y="0"/>
            <a:ext cx="18288000" cy="6150174"/>
          </a:xfrm>
          <a:prstGeom prst="rect">
            <a:avLst/>
          </a:prstGeom>
          <a:noFill/>
          <a:ln>
            <a:noFill/>
          </a:ln>
        </p:spPr>
      </p:pic>
      <p:cxnSp>
        <p:nvCxnSpPr>
          <p:cNvPr id="755" name="Google Shape;755;g350d4083980_4_0"/>
          <p:cNvCxnSpPr/>
          <p:nvPr/>
        </p:nvCxnSpPr>
        <p:spPr>
          <a:xfrm>
            <a:off x="1133475" y="7582711"/>
            <a:ext cx="0" cy="1675500"/>
          </a:xfrm>
          <a:prstGeom prst="straightConnector1">
            <a:avLst/>
          </a:prstGeom>
          <a:noFill/>
          <a:ln w="209550" cap="flat" cmpd="sng">
            <a:solidFill>
              <a:schemeClr val="accent4"/>
            </a:solidFill>
            <a:prstDash val="solid"/>
            <a:round/>
            <a:headEnd type="none" w="sm" len="sm"/>
            <a:tailEnd type="none" w="sm" len="sm"/>
          </a:ln>
        </p:spPr>
      </p:cxnSp>
      <p:sp>
        <p:nvSpPr>
          <p:cNvPr id="756" name="Google Shape;756;g350d4083980_4_0"/>
          <p:cNvSpPr txBox="1"/>
          <p:nvPr/>
        </p:nvSpPr>
        <p:spPr>
          <a:xfrm>
            <a:off x="1698929" y="7804761"/>
            <a:ext cx="11863200" cy="12315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000"/>
              <a:buFont typeface="Arial"/>
              <a:buNone/>
            </a:pPr>
            <a:r>
              <a:rPr lang="en-US" sz="8000" b="1" i="0" u="none" strike="noStrike" cap="none">
                <a:solidFill>
                  <a:schemeClr val="dk1"/>
                </a:solidFill>
                <a:latin typeface="Montserrat"/>
                <a:ea typeface="Montserrat"/>
                <a:cs typeface="Montserrat"/>
                <a:sym typeface="Montserrat"/>
              </a:rPr>
              <a:t>Q&amp;A and Discussion</a:t>
            </a:r>
            <a:endParaRPr sz="8000" b="1" i="0" u="none" strike="noStrike" cap="none">
              <a:solidFill>
                <a:schemeClr val="dk1"/>
              </a:solidFill>
              <a:latin typeface="Montserrat"/>
              <a:ea typeface="Montserrat"/>
              <a:cs typeface="Montserrat"/>
              <a:sym typeface="Montserrat"/>
            </a:endParaRPr>
          </a:p>
        </p:txBody>
      </p:sp>
      <p:grpSp>
        <p:nvGrpSpPr>
          <p:cNvPr id="757" name="Google Shape;757;g350d4083980_4_0"/>
          <p:cNvGrpSpPr/>
          <p:nvPr/>
        </p:nvGrpSpPr>
        <p:grpSpPr>
          <a:xfrm>
            <a:off x="-250" y="6136035"/>
            <a:ext cx="18287502" cy="14100"/>
            <a:chOff x="-2765" y="2806255"/>
            <a:chExt cx="13694400" cy="5400"/>
          </a:xfrm>
        </p:grpSpPr>
        <p:cxnSp>
          <p:nvCxnSpPr>
            <p:cNvPr id="758" name="Google Shape;758;g350d4083980_4_0"/>
            <p:cNvCxnSpPr/>
            <p:nvPr/>
          </p:nvCxnSpPr>
          <p:spPr>
            <a:xfrm rot="10800000" flipH="1">
              <a:off x="-2765" y="2810755"/>
              <a:ext cx="2282400" cy="900"/>
            </a:xfrm>
            <a:prstGeom prst="straightConnector1">
              <a:avLst/>
            </a:prstGeom>
            <a:noFill/>
            <a:ln w="50800" cap="flat" cmpd="sng">
              <a:solidFill>
                <a:srgbClr val="153056"/>
              </a:solidFill>
              <a:prstDash val="solid"/>
              <a:round/>
              <a:headEnd type="none" w="sm" len="sm"/>
              <a:tailEnd type="none" w="sm" len="sm"/>
            </a:ln>
          </p:spPr>
        </p:cxnSp>
        <p:cxnSp>
          <p:nvCxnSpPr>
            <p:cNvPr id="759" name="Google Shape;759;g350d4083980_4_0"/>
            <p:cNvCxnSpPr/>
            <p:nvPr/>
          </p:nvCxnSpPr>
          <p:spPr>
            <a:xfrm rot="10800000" flipH="1">
              <a:off x="2279635" y="2809855"/>
              <a:ext cx="2282400" cy="900"/>
            </a:xfrm>
            <a:prstGeom prst="straightConnector1">
              <a:avLst/>
            </a:prstGeom>
            <a:noFill/>
            <a:ln w="50800" cap="flat" cmpd="sng">
              <a:solidFill>
                <a:srgbClr val="1D3D72"/>
              </a:solidFill>
              <a:prstDash val="solid"/>
              <a:round/>
              <a:headEnd type="none" w="sm" len="sm"/>
              <a:tailEnd type="none" w="sm" len="sm"/>
            </a:ln>
          </p:spPr>
        </p:cxnSp>
        <p:cxnSp>
          <p:nvCxnSpPr>
            <p:cNvPr id="760" name="Google Shape;760;g350d4083980_4_0"/>
            <p:cNvCxnSpPr/>
            <p:nvPr/>
          </p:nvCxnSpPr>
          <p:spPr>
            <a:xfrm rot="10800000" flipH="1">
              <a:off x="4562035" y="2808955"/>
              <a:ext cx="2282400" cy="900"/>
            </a:xfrm>
            <a:prstGeom prst="straightConnector1">
              <a:avLst/>
            </a:prstGeom>
            <a:noFill/>
            <a:ln w="50800" cap="flat" cmpd="sng">
              <a:solidFill>
                <a:srgbClr val="124B8E"/>
              </a:solidFill>
              <a:prstDash val="solid"/>
              <a:round/>
              <a:headEnd type="none" w="sm" len="sm"/>
              <a:tailEnd type="none" w="sm" len="sm"/>
            </a:ln>
          </p:spPr>
        </p:cxnSp>
        <p:cxnSp>
          <p:nvCxnSpPr>
            <p:cNvPr id="761" name="Google Shape;761;g350d4083980_4_0"/>
            <p:cNvCxnSpPr/>
            <p:nvPr/>
          </p:nvCxnSpPr>
          <p:spPr>
            <a:xfrm rot="10800000" flipH="1">
              <a:off x="6844435" y="2808055"/>
              <a:ext cx="2282400" cy="900"/>
            </a:xfrm>
            <a:prstGeom prst="straightConnector1">
              <a:avLst/>
            </a:prstGeom>
            <a:noFill/>
            <a:ln w="50800" cap="flat" cmpd="sng">
              <a:solidFill>
                <a:srgbClr val="2E65B0"/>
              </a:solidFill>
              <a:prstDash val="solid"/>
              <a:round/>
              <a:headEnd type="none" w="sm" len="sm"/>
              <a:tailEnd type="none" w="sm" len="sm"/>
            </a:ln>
          </p:spPr>
        </p:cxnSp>
        <p:cxnSp>
          <p:nvCxnSpPr>
            <p:cNvPr id="762" name="Google Shape;762;g350d4083980_4_0"/>
            <p:cNvCxnSpPr/>
            <p:nvPr/>
          </p:nvCxnSpPr>
          <p:spPr>
            <a:xfrm rot="10800000" flipH="1">
              <a:off x="9126835" y="2807155"/>
              <a:ext cx="2282400" cy="900"/>
            </a:xfrm>
            <a:prstGeom prst="straightConnector1">
              <a:avLst/>
            </a:prstGeom>
            <a:noFill/>
            <a:ln w="50800" cap="flat" cmpd="sng">
              <a:solidFill>
                <a:srgbClr val="F05B71"/>
              </a:solidFill>
              <a:prstDash val="solid"/>
              <a:round/>
              <a:headEnd type="none" w="sm" len="sm"/>
              <a:tailEnd type="none" w="sm" len="sm"/>
            </a:ln>
          </p:spPr>
        </p:cxnSp>
        <p:cxnSp>
          <p:nvCxnSpPr>
            <p:cNvPr id="763" name="Google Shape;763;g350d4083980_4_0"/>
            <p:cNvCxnSpPr/>
            <p:nvPr/>
          </p:nvCxnSpPr>
          <p:spPr>
            <a:xfrm rot="10800000" flipH="1">
              <a:off x="11409235" y="2806255"/>
              <a:ext cx="2282400" cy="900"/>
            </a:xfrm>
            <a:prstGeom prst="straightConnector1">
              <a:avLst/>
            </a:prstGeom>
            <a:noFill/>
            <a:ln w="50800" cap="flat" cmpd="sng">
              <a:solidFill>
                <a:srgbClr val="FDC482"/>
              </a:solidFill>
              <a:prstDash val="solid"/>
              <a:round/>
              <a:headEnd type="none" w="sm" len="sm"/>
              <a:tailEnd type="none" w="sm" len="sm"/>
            </a:ln>
          </p:spPr>
        </p:cxn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7"/>
        <p:cNvGrpSpPr/>
        <p:nvPr/>
      </p:nvGrpSpPr>
      <p:grpSpPr>
        <a:xfrm>
          <a:off x="0" y="0"/>
          <a:ext cx="0" cy="0"/>
          <a:chOff x="0" y="0"/>
          <a:chExt cx="0" cy="0"/>
        </a:xfrm>
      </p:grpSpPr>
      <p:grpSp>
        <p:nvGrpSpPr>
          <p:cNvPr id="768" name="Google Shape;768;p9"/>
          <p:cNvGrpSpPr/>
          <p:nvPr/>
        </p:nvGrpSpPr>
        <p:grpSpPr>
          <a:xfrm>
            <a:off x="0" y="8306392"/>
            <a:ext cx="18288000" cy="1980608"/>
            <a:chOff x="0" y="-38100"/>
            <a:chExt cx="4816593" cy="521642"/>
          </a:xfrm>
        </p:grpSpPr>
        <p:sp>
          <p:nvSpPr>
            <p:cNvPr id="769" name="Google Shape;769;p9"/>
            <p:cNvSpPr/>
            <p:nvPr/>
          </p:nvSpPr>
          <p:spPr>
            <a:xfrm>
              <a:off x="0" y="0"/>
              <a:ext cx="4816592" cy="483542"/>
            </a:xfrm>
            <a:custGeom>
              <a:avLst/>
              <a:gdLst/>
              <a:ahLst/>
              <a:cxnLst/>
              <a:rect l="l" t="t" r="r" b="b"/>
              <a:pathLst>
                <a:path w="4816592" h="483542" extrusionOk="0">
                  <a:moveTo>
                    <a:pt x="0" y="0"/>
                  </a:moveTo>
                  <a:lnTo>
                    <a:pt x="4816592" y="0"/>
                  </a:lnTo>
                  <a:lnTo>
                    <a:pt x="4816592" y="483542"/>
                  </a:lnTo>
                  <a:lnTo>
                    <a:pt x="0" y="483542"/>
                  </a:lnTo>
                  <a:close/>
                </a:path>
              </a:pathLst>
            </a:custGeom>
            <a:solidFill>
              <a:srgbClr val="FFFFFF"/>
            </a:solidFill>
            <a:ln>
              <a:noFill/>
            </a:ln>
          </p:spPr>
        </p:sp>
        <p:sp>
          <p:nvSpPr>
            <p:cNvPr id="770" name="Google Shape;770;p9"/>
            <p:cNvSpPr txBox="1"/>
            <p:nvPr/>
          </p:nvSpPr>
          <p:spPr>
            <a:xfrm>
              <a:off x="0" y="-38100"/>
              <a:ext cx="4816593" cy="52164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71" name="Google Shape;771;p9"/>
          <p:cNvSpPr txBox="1"/>
          <p:nvPr/>
        </p:nvSpPr>
        <p:spPr>
          <a:xfrm>
            <a:off x="893224" y="2457100"/>
            <a:ext cx="7129800" cy="12315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8000"/>
              <a:buFont typeface="Arial"/>
              <a:buNone/>
            </a:pPr>
            <a:r>
              <a:rPr lang="en-US" sz="8000" b="1" i="0" u="none" strike="noStrike" cap="none">
                <a:solidFill>
                  <a:schemeClr val="dk1"/>
                </a:solidFill>
                <a:latin typeface="Montserrat"/>
                <a:ea typeface="Montserrat"/>
                <a:cs typeface="Montserrat"/>
                <a:sym typeface="Montserrat"/>
              </a:rPr>
              <a:t>Thank You!</a:t>
            </a:r>
            <a:endParaRPr sz="1400" b="1" i="0" u="none" strike="noStrike" cap="none">
              <a:solidFill>
                <a:schemeClr val="dk1"/>
              </a:solidFill>
              <a:latin typeface="Montserrat"/>
              <a:ea typeface="Montserrat"/>
              <a:cs typeface="Montserrat"/>
              <a:sym typeface="Montserrat"/>
            </a:endParaRPr>
          </a:p>
        </p:txBody>
      </p:sp>
      <p:cxnSp>
        <p:nvCxnSpPr>
          <p:cNvPr id="772" name="Google Shape;772;p9"/>
          <p:cNvCxnSpPr/>
          <p:nvPr/>
        </p:nvCxnSpPr>
        <p:spPr>
          <a:xfrm rot="10800000">
            <a:off x="1239817" y="4044260"/>
            <a:ext cx="5931600" cy="0"/>
          </a:xfrm>
          <a:prstGeom prst="straightConnector1">
            <a:avLst/>
          </a:prstGeom>
          <a:noFill/>
          <a:ln w="209550" cap="flat" cmpd="sng">
            <a:solidFill>
              <a:schemeClr val="accent2"/>
            </a:solidFill>
            <a:prstDash val="solid"/>
            <a:round/>
            <a:headEnd type="none" w="sm" len="sm"/>
            <a:tailEnd type="none" w="sm" len="sm"/>
          </a:ln>
        </p:spPr>
      </p:cxnSp>
      <p:grpSp>
        <p:nvGrpSpPr>
          <p:cNvPr id="773" name="Google Shape;773;p9"/>
          <p:cNvGrpSpPr/>
          <p:nvPr/>
        </p:nvGrpSpPr>
        <p:grpSpPr>
          <a:xfrm>
            <a:off x="247" y="8427221"/>
            <a:ext cx="18287502" cy="42938"/>
            <a:chOff x="-2765" y="2806255"/>
            <a:chExt cx="13694400" cy="5400"/>
          </a:xfrm>
        </p:grpSpPr>
        <p:cxnSp>
          <p:nvCxnSpPr>
            <p:cNvPr id="774" name="Google Shape;774;p9"/>
            <p:cNvCxnSpPr/>
            <p:nvPr/>
          </p:nvCxnSpPr>
          <p:spPr>
            <a:xfrm rot="10800000" flipH="1">
              <a:off x="-2765" y="2810755"/>
              <a:ext cx="2282400" cy="900"/>
            </a:xfrm>
            <a:prstGeom prst="straightConnector1">
              <a:avLst/>
            </a:prstGeom>
            <a:noFill/>
            <a:ln w="50800" cap="flat" cmpd="sng">
              <a:solidFill>
                <a:srgbClr val="153056"/>
              </a:solidFill>
              <a:prstDash val="solid"/>
              <a:round/>
              <a:headEnd type="none" w="sm" len="sm"/>
              <a:tailEnd type="none" w="sm" len="sm"/>
            </a:ln>
          </p:spPr>
        </p:cxnSp>
        <p:cxnSp>
          <p:nvCxnSpPr>
            <p:cNvPr id="775" name="Google Shape;775;p9"/>
            <p:cNvCxnSpPr/>
            <p:nvPr/>
          </p:nvCxnSpPr>
          <p:spPr>
            <a:xfrm rot="10800000" flipH="1">
              <a:off x="2279635" y="2809855"/>
              <a:ext cx="2282400" cy="900"/>
            </a:xfrm>
            <a:prstGeom prst="straightConnector1">
              <a:avLst/>
            </a:prstGeom>
            <a:noFill/>
            <a:ln w="50800" cap="flat" cmpd="sng">
              <a:solidFill>
                <a:srgbClr val="1D3D72"/>
              </a:solidFill>
              <a:prstDash val="solid"/>
              <a:round/>
              <a:headEnd type="none" w="sm" len="sm"/>
              <a:tailEnd type="none" w="sm" len="sm"/>
            </a:ln>
          </p:spPr>
        </p:cxnSp>
        <p:cxnSp>
          <p:nvCxnSpPr>
            <p:cNvPr id="776" name="Google Shape;776;p9"/>
            <p:cNvCxnSpPr/>
            <p:nvPr/>
          </p:nvCxnSpPr>
          <p:spPr>
            <a:xfrm rot="10800000" flipH="1">
              <a:off x="4562035" y="2808955"/>
              <a:ext cx="2282400" cy="900"/>
            </a:xfrm>
            <a:prstGeom prst="straightConnector1">
              <a:avLst/>
            </a:prstGeom>
            <a:noFill/>
            <a:ln w="50800" cap="flat" cmpd="sng">
              <a:solidFill>
                <a:srgbClr val="124B8E"/>
              </a:solidFill>
              <a:prstDash val="solid"/>
              <a:round/>
              <a:headEnd type="none" w="sm" len="sm"/>
              <a:tailEnd type="none" w="sm" len="sm"/>
            </a:ln>
          </p:spPr>
        </p:cxnSp>
        <p:cxnSp>
          <p:nvCxnSpPr>
            <p:cNvPr id="777" name="Google Shape;777;p9"/>
            <p:cNvCxnSpPr/>
            <p:nvPr/>
          </p:nvCxnSpPr>
          <p:spPr>
            <a:xfrm rot="10800000" flipH="1">
              <a:off x="6844435" y="2808055"/>
              <a:ext cx="2282400" cy="900"/>
            </a:xfrm>
            <a:prstGeom prst="straightConnector1">
              <a:avLst/>
            </a:prstGeom>
            <a:noFill/>
            <a:ln w="50800" cap="flat" cmpd="sng">
              <a:solidFill>
                <a:srgbClr val="2E65B0"/>
              </a:solidFill>
              <a:prstDash val="solid"/>
              <a:round/>
              <a:headEnd type="none" w="sm" len="sm"/>
              <a:tailEnd type="none" w="sm" len="sm"/>
            </a:ln>
          </p:spPr>
        </p:cxnSp>
        <p:cxnSp>
          <p:nvCxnSpPr>
            <p:cNvPr id="778" name="Google Shape;778;p9"/>
            <p:cNvCxnSpPr/>
            <p:nvPr/>
          </p:nvCxnSpPr>
          <p:spPr>
            <a:xfrm rot="10800000" flipH="1">
              <a:off x="9126835" y="2807155"/>
              <a:ext cx="2282400" cy="900"/>
            </a:xfrm>
            <a:prstGeom prst="straightConnector1">
              <a:avLst/>
            </a:prstGeom>
            <a:noFill/>
            <a:ln w="50800" cap="flat" cmpd="sng">
              <a:solidFill>
                <a:srgbClr val="F05B71"/>
              </a:solidFill>
              <a:prstDash val="solid"/>
              <a:round/>
              <a:headEnd type="none" w="sm" len="sm"/>
              <a:tailEnd type="none" w="sm" len="sm"/>
            </a:ln>
          </p:spPr>
        </p:cxnSp>
        <p:cxnSp>
          <p:nvCxnSpPr>
            <p:cNvPr id="779" name="Google Shape;779;p9"/>
            <p:cNvCxnSpPr/>
            <p:nvPr/>
          </p:nvCxnSpPr>
          <p:spPr>
            <a:xfrm rot="10800000" flipH="1">
              <a:off x="11409235" y="2806255"/>
              <a:ext cx="2282400" cy="900"/>
            </a:xfrm>
            <a:prstGeom prst="straightConnector1">
              <a:avLst/>
            </a:prstGeom>
            <a:noFill/>
            <a:ln w="50800" cap="flat" cmpd="sng">
              <a:solidFill>
                <a:srgbClr val="FDC482"/>
              </a:solidFill>
              <a:prstDash val="solid"/>
              <a:round/>
              <a:headEnd type="none" w="sm" len="sm"/>
              <a:tailEnd type="none" w="sm" len="sm"/>
            </a:ln>
          </p:spPr>
        </p:cxnSp>
      </p:grpSp>
      <p:sp>
        <p:nvSpPr>
          <p:cNvPr id="780" name="Google Shape;780;p9"/>
          <p:cNvSpPr txBox="1"/>
          <p:nvPr/>
        </p:nvSpPr>
        <p:spPr>
          <a:xfrm>
            <a:off x="1026275" y="4518113"/>
            <a:ext cx="6863700" cy="2288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1000"/>
              </a:spcBef>
              <a:spcAft>
                <a:spcPts val="0"/>
              </a:spcAft>
              <a:buClr>
                <a:srgbClr val="000000"/>
              </a:buClr>
              <a:buSzPts val="2400"/>
              <a:buFont typeface="Arial"/>
              <a:buNone/>
            </a:pPr>
            <a:r>
              <a:rPr lang="en-US" sz="2400" b="0" i="0" u="none" strike="noStrike" cap="none">
                <a:solidFill>
                  <a:schemeClr val="dk1"/>
                </a:solidFill>
                <a:latin typeface="Montserrat"/>
                <a:ea typeface="Montserrat"/>
                <a:cs typeface="Montserrat"/>
                <a:sym typeface="Montserrat"/>
              </a:rPr>
              <a:t>For more information, please contact: </a:t>
            </a:r>
            <a:endParaRPr sz="2400" b="0" i="0" u="none" strike="noStrike" cap="none">
              <a:solidFill>
                <a:schemeClr val="dk1"/>
              </a:solidFill>
              <a:latin typeface="Montserrat"/>
              <a:ea typeface="Montserrat"/>
              <a:cs typeface="Montserrat"/>
              <a:sym typeface="Montserrat"/>
            </a:endParaRPr>
          </a:p>
          <a:p>
            <a:pPr marL="0" marR="0" lvl="0" indent="0" algn="ctr" rtl="0">
              <a:lnSpc>
                <a:spcPct val="100000"/>
              </a:lnSpc>
              <a:spcBef>
                <a:spcPts val="1000"/>
              </a:spcBef>
              <a:spcAft>
                <a:spcPts val="0"/>
              </a:spcAft>
              <a:buClr>
                <a:srgbClr val="000000"/>
              </a:buClr>
              <a:buSzPts val="2400"/>
              <a:buFont typeface="Arial"/>
              <a:buNone/>
            </a:pPr>
            <a:endParaRPr sz="2400" b="0" i="0" u="none" strike="noStrike" cap="none">
              <a:solidFill>
                <a:schemeClr val="dk1"/>
              </a:solidFill>
              <a:latin typeface="Montserrat"/>
              <a:ea typeface="Montserrat"/>
              <a:cs typeface="Montserrat"/>
              <a:sym typeface="Montserrat"/>
            </a:endParaRPr>
          </a:p>
          <a:p>
            <a:pPr marL="0" marR="0" lvl="0" indent="0" algn="ctr" rtl="0">
              <a:lnSpc>
                <a:spcPct val="100000"/>
              </a:lnSpc>
              <a:spcBef>
                <a:spcPts val="1000"/>
              </a:spcBef>
              <a:spcAft>
                <a:spcPts val="0"/>
              </a:spcAft>
              <a:buClr>
                <a:srgbClr val="000000"/>
              </a:buClr>
              <a:buSzPts val="2400"/>
              <a:buFont typeface="Arial"/>
              <a:buNone/>
            </a:pPr>
            <a:r>
              <a:rPr lang="en-US" sz="2400" b="0" i="0" u="none" strike="noStrike" cap="none">
                <a:solidFill>
                  <a:schemeClr val="dk1"/>
                </a:solidFill>
                <a:latin typeface="Montserrat"/>
                <a:ea typeface="Montserrat"/>
                <a:cs typeface="Montserrat"/>
                <a:sym typeface="Montserrat"/>
              </a:rPr>
              <a:t>Aarisha Haider</a:t>
            </a:r>
            <a:endParaRPr sz="2400" b="0" i="0" u="none" strike="noStrike" cap="none">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Montserrat"/>
                <a:ea typeface="Montserrat"/>
                <a:cs typeface="Montserrat"/>
                <a:sym typeface="Montserrat"/>
              </a:rPr>
              <a:t>Project Manager</a:t>
            </a:r>
            <a:endParaRPr sz="2400" b="0" i="0" u="none" strike="noStrike" cap="none">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2400"/>
              <a:buFont typeface="Arial"/>
              <a:buNone/>
            </a:pPr>
            <a:r>
              <a:rPr lang="en-US" sz="2400" b="0" i="0" u="sng" strike="noStrike" cap="none">
                <a:solidFill>
                  <a:schemeClr val="accent4"/>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aarisha@rfs.energy</a:t>
            </a:r>
            <a:endParaRPr sz="2400" b="0" i="0" u="none" strike="noStrike" cap="none">
              <a:solidFill>
                <a:schemeClr val="accent4"/>
              </a:solidFill>
              <a:latin typeface="Montserrat"/>
              <a:ea typeface="Montserrat"/>
              <a:cs typeface="Montserrat"/>
              <a:sym typeface="Montserrat"/>
            </a:endParaRPr>
          </a:p>
        </p:txBody>
      </p:sp>
      <p:sp>
        <p:nvSpPr>
          <p:cNvPr id="781" name="Google Shape;781;p9"/>
          <p:cNvSpPr/>
          <p:nvPr/>
        </p:nvSpPr>
        <p:spPr>
          <a:xfrm>
            <a:off x="6995058" y="8911856"/>
            <a:ext cx="3658023" cy="769709"/>
          </a:xfrm>
          <a:custGeom>
            <a:avLst/>
            <a:gdLst/>
            <a:ahLst/>
            <a:cxnLst/>
            <a:rect l="l" t="t" r="r" b="b"/>
            <a:pathLst>
              <a:path w="3658023" h="769709" extrusionOk="0">
                <a:moveTo>
                  <a:pt x="0" y="0"/>
                </a:moveTo>
                <a:lnTo>
                  <a:pt x="3658023" y="0"/>
                </a:lnTo>
                <a:lnTo>
                  <a:pt x="3658023" y="769710"/>
                </a:lnTo>
                <a:lnTo>
                  <a:pt x="0" y="769710"/>
                </a:lnTo>
                <a:lnTo>
                  <a:pt x="0" y="0"/>
                </a:lnTo>
                <a:close/>
              </a:path>
            </a:pathLst>
          </a:custGeom>
          <a:blipFill rotWithShape="1">
            <a:blip r:embed="rId4">
              <a:alphaModFix/>
            </a:blip>
            <a:stretch>
              <a:fillRect/>
            </a:stretch>
          </a:blipFill>
          <a:ln>
            <a:noFill/>
          </a:ln>
        </p:spPr>
      </p:sp>
      <p:pic>
        <p:nvPicPr>
          <p:cNvPr id="782" name="Google Shape;782;p9"/>
          <p:cNvPicPr preferRelativeResize="0"/>
          <p:nvPr/>
        </p:nvPicPr>
        <p:blipFill rotWithShape="1">
          <a:blip r:embed="rId5">
            <a:alphaModFix/>
          </a:blip>
          <a:srcRect/>
          <a:stretch/>
        </p:blipFill>
        <p:spPr>
          <a:xfrm>
            <a:off x="13819350" y="8813863"/>
            <a:ext cx="3658024" cy="965701"/>
          </a:xfrm>
          <a:prstGeom prst="rect">
            <a:avLst/>
          </a:prstGeom>
          <a:noFill/>
          <a:ln>
            <a:noFill/>
          </a:ln>
        </p:spPr>
      </p:pic>
      <p:pic>
        <p:nvPicPr>
          <p:cNvPr id="783" name="Google Shape;783;p9"/>
          <p:cNvPicPr preferRelativeResize="0"/>
          <p:nvPr/>
        </p:nvPicPr>
        <p:blipFill rotWithShape="1">
          <a:blip r:embed="rId6">
            <a:alphaModFix/>
          </a:blip>
          <a:srcRect/>
          <a:stretch/>
        </p:blipFill>
        <p:spPr>
          <a:xfrm>
            <a:off x="304250" y="8813775"/>
            <a:ext cx="3804187" cy="965875"/>
          </a:xfrm>
          <a:prstGeom prst="rect">
            <a:avLst/>
          </a:prstGeom>
          <a:noFill/>
          <a:ln>
            <a:noFill/>
          </a:ln>
        </p:spPr>
      </p:pic>
      <p:pic>
        <p:nvPicPr>
          <p:cNvPr id="784" name="Google Shape;784;p9" title="Community Event_Full Team.jpg"/>
          <p:cNvPicPr preferRelativeResize="0"/>
          <p:nvPr/>
        </p:nvPicPr>
        <p:blipFill>
          <a:blip r:embed="rId7">
            <a:alphaModFix/>
          </a:blip>
          <a:stretch>
            <a:fillRect/>
          </a:stretch>
        </p:blipFill>
        <p:spPr>
          <a:xfrm>
            <a:off x="9026785" y="2203155"/>
            <a:ext cx="7679683" cy="519353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
        <p:cNvGrpSpPr/>
        <p:nvPr/>
      </p:nvGrpSpPr>
      <p:grpSpPr>
        <a:xfrm>
          <a:off x="0" y="0"/>
          <a:ext cx="0" cy="0"/>
          <a:chOff x="0" y="0"/>
          <a:chExt cx="0" cy="0"/>
        </a:xfrm>
      </p:grpSpPr>
      <p:cxnSp>
        <p:nvCxnSpPr>
          <p:cNvPr id="146" name="Google Shape;146;g34c952d5140_0_52"/>
          <p:cNvCxnSpPr/>
          <p:nvPr/>
        </p:nvCxnSpPr>
        <p:spPr>
          <a:xfrm>
            <a:off x="1133475" y="647700"/>
            <a:ext cx="0" cy="1675500"/>
          </a:xfrm>
          <a:prstGeom prst="straightConnector1">
            <a:avLst/>
          </a:prstGeom>
          <a:noFill/>
          <a:ln w="209550" cap="flat" cmpd="sng">
            <a:solidFill>
              <a:schemeClr val="accent1"/>
            </a:solidFill>
            <a:prstDash val="solid"/>
            <a:round/>
            <a:headEnd type="none" w="sm" len="sm"/>
            <a:tailEnd type="none" w="sm" len="sm"/>
          </a:ln>
        </p:spPr>
      </p:cxnSp>
      <p:sp>
        <p:nvSpPr>
          <p:cNvPr id="147" name="Google Shape;147;g34c952d5140_0_52"/>
          <p:cNvSpPr txBox="1"/>
          <p:nvPr/>
        </p:nvSpPr>
        <p:spPr>
          <a:xfrm>
            <a:off x="1698929" y="1707739"/>
            <a:ext cx="12129900" cy="215400"/>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Clr>
                <a:srgbClr val="000000"/>
              </a:buClr>
              <a:buSzPts val="3999"/>
              <a:buFont typeface="Arial"/>
              <a:buNone/>
            </a:pPr>
            <a:endParaRPr sz="1400" b="0" i="0" u="none" strike="noStrike" cap="none">
              <a:solidFill>
                <a:srgbClr val="000000"/>
              </a:solidFill>
              <a:latin typeface="Arial"/>
              <a:ea typeface="Arial"/>
              <a:cs typeface="Arial"/>
              <a:sym typeface="Arial"/>
            </a:endParaRPr>
          </a:p>
        </p:txBody>
      </p:sp>
      <p:sp>
        <p:nvSpPr>
          <p:cNvPr id="148" name="Google Shape;148;g34c952d5140_0_52"/>
          <p:cNvSpPr txBox="1"/>
          <p:nvPr/>
        </p:nvSpPr>
        <p:spPr>
          <a:xfrm>
            <a:off x="0" y="0"/>
            <a:ext cx="3000000" cy="3693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1200"/>
              <a:buFont typeface="Arial"/>
              <a:buNone/>
            </a:pPr>
            <a:endParaRPr sz="1200" b="0" i="0" u="none" strike="noStrike" cap="none">
              <a:solidFill>
                <a:srgbClr val="F05C71"/>
              </a:solidFill>
              <a:latin typeface="Montserrat"/>
              <a:ea typeface="Montserrat"/>
              <a:cs typeface="Montserrat"/>
              <a:sym typeface="Montserrat"/>
            </a:endParaRPr>
          </a:p>
        </p:txBody>
      </p:sp>
      <p:grpSp>
        <p:nvGrpSpPr>
          <p:cNvPr id="149" name="Google Shape;149;g34c952d5140_0_52"/>
          <p:cNvGrpSpPr/>
          <p:nvPr/>
        </p:nvGrpSpPr>
        <p:grpSpPr>
          <a:xfrm>
            <a:off x="-2778" y="2806273"/>
            <a:ext cx="18287502" cy="42938"/>
            <a:chOff x="-2765" y="2806255"/>
            <a:chExt cx="13694400" cy="5400"/>
          </a:xfrm>
        </p:grpSpPr>
        <p:cxnSp>
          <p:nvCxnSpPr>
            <p:cNvPr id="150" name="Google Shape;150;g34c952d5140_0_52"/>
            <p:cNvCxnSpPr/>
            <p:nvPr/>
          </p:nvCxnSpPr>
          <p:spPr>
            <a:xfrm rot="10800000" flipH="1">
              <a:off x="-2765" y="2810755"/>
              <a:ext cx="2282400" cy="900"/>
            </a:xfrm>
            <a:prstGeom prst="straightConnector1">
              <a:avLst/>
            </a:prstGeom>
            <a:noFill/>
            <a:ln w="50800" cap="flat" cmpd="sng">
              <a:solidFill>
                <a:srgbClr val="153056"/>
              </a:solidFill>
              <a:prstDash val="solid"/>
              <a:round/>
              <a:headEnd type="none" w="sm" len="sm"/>
              <a:tailEnd type="none" w="sm" len="sm"/>
            </a:ln>
          </p:spPr>
        </p:cxnSp>
        <p:cxnSp>
          <p:nvCxnSpPr>
            <p:cNvPr id="151" name="Google Shape;151;g34c952d5140_0_52"/>
            <p:cNvCxnSpPr/>
            <p:nvPr/>
          </p:nvCxnSpPr>
          <p:spPr>
            <a:xfrm rot="10800000" flipH="1">
              <a:off x="2279635" y="2809855"/>
              <a:ext cx="2282400" cy="900"/>
            </a:xfrm>
            <a:prstGeom prst="straightConnector1">
              <a:avLst/>
            </a:prstGeom>
            <a:noFill/>
            <a:ln w="50800" cap="flat" cmpd="sng">
              <a:solidFill>
                <a:srgbClr val="1D3D72"/>
              </a:solidFill>
              <a:prstDash val="solid"/>
              <a:round/>
              <a:headEnd type="none" w="sm" len="sm"/>
              <a:tailEnd type="none" w="sm" len="sm"/>
            </a:ln>
          </p:spPr>
        </p:cxnSp>
        <p:cxnSp>
          <p:nvCxnSpPr>
            <p:cNvPr id="152" name="Google Shape;152;g34c952d5140_0_52"/>
            <p:cNvCxnSpPr/>
            <p:nvPr/>
          </p:nvCxnSpPr>
          <p:spPr>
            <a:xfrm rot="10800000" flipH="1">
              <a:off x="4562035" y="2808955"/>
              <a:ext cx="2282400" cy="900"/>
            </a:xfrm>
            <a:prstGeom prst="straightConnector1">
              <a:avLst/>
            </a:prstGeom>
            <a:noFill/>
            <a:ln w="50800" cap="flat" cmpd="sng">
              <a:solidFill>
                <a:srgbClr val="124B8E"/>
              </a:solidFill>
              <a:prstDash val="solid"/>
              <a:round/>
              <a:headEnd type="none" w="sm" len="sm"/>
              <a:tailEnd type="none" w="sm" len="sm"/>
            </a:ln>
          </p:spPr>
        </p:cxnSp>
        <p:cxnSp>
          <p:nvCxnSpPr>
            <p:cNvPr id="153" name="Google Shape;153;g34c952d5140_0_52"/>
            <p:cNvCxnSpPr/>
            <p:nvPr/>
          </p:nvCxnSpPr>
          <p:spPr>
            <a:xfrm rot="10800000" flipH="1">
              <a:off x="6844435" y="2808055"/>
              <a:ext cx="2282400" cy="900"/>
            </a:xfrm>
            <a:prstGeom prst="straightConnector1">
              <a:avLst/>
            </a:prstGeom>
            <a:noFill/>
            <a:ln w="50800" cap="flat" cmpd="sng">
              <a:solidFill>
                <a:srgbClr val="2E65B0"/>
              </a:solidFill>
              <a:prstDash val="solid"/>
              <a:round/>
              <a:headEnd type="none" w="sm" len="sm"/>
              <a:tailEnd type="none" w="sm" len="sm"/>
            </a:ln>
          </p:spPr>
        </p:cxnSp>
        <p:cxnSp>
          <p:nvCxnSpPr>
            <p:cNvPr id="154" name="Google Shape;154;g34c952d5140_0_52"/>
            <p:cNvCxnSpPr/>
            <p:nvPr/>
          </p:nvCxnSpPr>
          <p:spPr>
            <a:xfrm rot="10800000" flipH="1">
              <a:off x="9126835" y="2807155"/>
              <a:ext cx="2282400" cy="900"/>
            </a:xfrm>
            <a:prstGeom prst="straightConnector1">
              <a:avLst/>
            </a:prstGeom>
            <a:noFill/>
            <a:ln w="50800" cap="flat" cmpd="sng">
              <a:solidFill>
                <a:srgbClr val="F05B71"/>
              </a:solidFill>
              <a:prstDash val="solid"/>
              <a:round/>
              <a:headEnd type="none" w="sm" len="sm"/>
              <a:tailEnd type="none" w="sm" len="sm"/>
            </a:ln>
          </p:spPr>
        </p:cxnSp>
        <p:cxnSp>
          <p:nvCxnSpPr>
            <p:cNvPr id="155" name="Google Shape;155;g34c952d5140_0_52"/>
            <p:cNvCxnSpPr/>
            <p:nvPr/>
          </p:nvCxnSpPr>
          <p:spPr>
            <a:xfrm rot="10800000" flipH="1">
              <a:off x="11409235" y="2806255"/>
              <a:ext cx="2282400" cy="900"/>
            </a:xfrm>
            <a:prstGeom prst="straightConnector1">
              <a:avLst/>
            </a:prstGeom>
            <a:noFill/>
            <a:ln w="50800" cap="flat" cmpd="sng">
              <a:solidFill>
                <a:srgbClr val="FDC482"/>
              </a:solidFill>
              <a:prstDash val="solid"/>
              <a:round/>
              <a:headEnd type="none" w="sm" len="sm"/>
              <a:tailEnd type="none" w="sm" len="sm"/>
            </a:ln>
          </p:spPr>
        </p:cxnSp>
      </p:grpSp>
      <p:sp>
        <p:nvSpPr>
          <p:cNvPr id="156" name="Google Shape;156;g34c952d5140_0_52"/>
          <p:cNvSpPr txBox="1"/>
          <p:nvPr/>
        </p:nvSpPr>
        <p:spPr>
          <a:xfrm>
            <a:off x="6686950" y="2992000"/>
            <a:ext cx="10963500" cy="523200"/>
          </a:xfrm>
          <a:prstGeom prst="rect">
            <a:avLst/>
          </a:prstGeom>
          <a:noFill/>
          <a:ln>
            <a:noFill/>
          </a:ln>
        </p:spPr>
        <p:txBody>
          <a:bodyPr spcFirstLastPara="1" wrap="square" lIns="91425" tIns="91425" rIns="91425" bIns="91425" anchor="t" anchorCtr="0">
            <a:spAutoFit/>
          </a:bodyPr>
          <a:lstStyle/>
          <a:p>
            <a:pPr marL="457200" marR="0" lvl="0" indent="0" algn="l" rtl="0">
              <a:lnSpc>
                <a:spcPct val="115000"/>
              </a:lnSpc>
              <a:spcBef>
                <a:spcPts val="0"/>
              </a:spcBef>
              <a:spcAft>
                <a:spcPts val="0"/>
              </a:spcAft>
              <a:buClr>
                <a:srgbClr val="000000"/>
              </a:buClr>
              <a:buSzPts val="2200"/>
              <a:buFont typeface="Arial"/>
              <a:buNone/>
            </a:pPr>
            <a:endParaRPr sz="2200" b="1" i="0" u="none" strike="noStrike" cap="none">
              <a:solidFill>
                <a:schemeClr val="dk1"/>
              </a:solidFill>
              <a:latin typeface="Montserrat"/>
              <a:ea typeface="Montserrat"/>
              <a:cs typeface="Montserrat"/>
              <a:sym typeface="Montserrat"/>
            </a:endParaRPr>
          </a:p>
        </p:txBody>
      </p:sp>
      <p:sp>
        <p:nvSpPr>
          <p:cNvPr id="157" name="Google Shape;157;g34c952d5140_0_52"/>
          <p:cNvSpPr txBox="1"/>
          <p:nvPr/>
        </p:nvSpPr>
        <p:spPr>
          <a:xfrm>
            <a:off x="1660049" y="869700"/>
            <a:ext cx="15708900" cy="1077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000"/>
              <a:buFont typeface="Arial"/>
              <a:buNone/>
            </a:pPr>
            <a:r>
              <a:rPr lang="en-US" sz="7000" b="1" i="0" u="none" strike="noStrike" cap="none">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Project Partners</a:t>
            </a:r>
            <a:r>
              <a:rPr lang="en-US" sz="7000" b="1" i="0" u="none" strike="noStrike" cap="none">
                <a:solidFill>
                  <a:schemeClr val="dk1"/>
                </a:solidFill>
                <a:latin typeface="Montserrat"/>
                <a:ea typeface="Montserrat"/>
                <a:cs typeface="Montserrat"/>
                <a:sym typeface="Montserrat"/>
              </a:rPr>
              <a:t> &amp; Team</a:t>
            </a:r>
            <a:endParaRPr sz="7000" b="1" i="0" u="none" strike="noStrike" cap="none">
              <a:solidFill>
                <a:schemeClr val="dk1"/>
              </a:solidFill>
              <a:latin typeface="Montserrat"/>
              <a:ea typeface="Montserrat"/>
              <a:cs typeface="Montserrat"/>
              <a:sym typeface="Montserrat"/>
            </a:endParaRPr>
          </a:p>
        </p:txBody>
      </p:sp>
      <p:sp>
        <p:nvSpPr>
          <p:cNvPr id="158" name="Google Shape;158;g34c952d5140_0_52"/>
          <p:cNvSpPr/>
          <p:nvPr/>
        </p:nvSpPr>
        <p:spPr>
          <a:xfrm>
            <a:off x="11264300" y="3540400"/>
            <a:ext cx="4856026" cy="1148791"/>
          </a:xfrm>
          <a:custGeom>
            <a:avLst/>
            <a:gdLst/>
            <a:ahLst/>
            <a:cxnLst/>
            <a:rect l="l" t="t" r="r" b="b"/>
            <a:pathLst>
              <a:path w="3658023" h="769709" extrusionOk="0">
                <a:moveTo>
                  <a:pt x="0" y="0"/>
                </a:moveTo>
                <a:lnTo>
                  <a:pt x="3658023" y="0"/>
                </a:lnTo>
                <a:lnTo>
                  <a:pt x="3658023" y="769710"/>
                </a:lnTo>
                <a:lnTo>
                  <a:pt x="0" y="769710"/>
                </a:lnTo>
                <a:lnTo>
                  <a:pt x="0" y="0"/>
                </a:lnTo>
                <a:close/>
              </a:path>
            </a:pathLst>
          </a:custGeom>
          <a:blipFill rotWithShape="1">
            <a:blip r:embed="rId3">
              <a:alphaModFix/>
            </a:blip>
            <a:stretch>
              <a:fillRect/>
            </a:stretch>
          </a:blipFill>
          <a:ln>
            <a:noFill/>
          </a:ln>
        </p:spPr>
      </p:sp>
      <p:sp>
        <p:nvSpPr>
          <p:cNvPr id="159" name="Google Shape;159;g34c952d5140_0_52"/>
          <p:cNvSpPr/>
          <p:nvPr/>
        </p:nvSpPr>
        <p:spPr>
          <a:xfrm>
            <a:off x="11349313" y="5082225"/>
            <a:ext cx="4686000" cy="3473400"/>
          </a:xfrm>
          <a:prstGeom prst="roundRect">
            <a:avLst>
              <a:gd name="adj" fmla="val 5473"/>
            </a:avLst>
          </a:prstGeom>
          <a:solidFill>
            <a:srgbClr val="0E437E">
              <a:alpha val="19215"/>
            </a:srgbClr>
          </a:solidFill>
          <a:ln>
            <a:noFill/>
          </a:ln>
        </p:spPr>
        <p:txBody>
          <a:bodyPr spcFirstLastPara="1" wrap="square" lIns="91425" tIns="91425" rIns="91425" bIns="91425" anchor="ctr" anchorCtr="0">
            <a:noAutofit/>
          </a:bodyPr>
          <a:lstStyle/>
          <a:p>
            <a:pPr marL="60960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124B8E"/>
              </a:solidFill>
              <a:latin typeface="Montserrat"/>
              <a:ea typeface="Montserrat"/>
              <a:cs typeface="Montserrat"/>
              <a:sym typeface="Montserrat"/>
            </a:endParaRPr>
          </a:p>
        </p:txBody>
      </p:sp>
      <p:sp>
        <p:nvSpPr>
          <p:cNvPr id="160" name="Google Shape;160;g34c952d5140_0_52"/>
          <p:cNvSpPr/>
          <p:nvPr/>
        </p:nvSpPr>
        <p:spPr>
          <a:xfrm>
            <a:off x="2453413" y="5728425"/>
            <a:ext cx="4477800" cy="2446800"/>
          </a:xfrm>
          <a:prstGeom prst="roundRect">
            <a:avLst>
              <a:gd name="adj" fmla="val 5473"/>
            </a:avLst>
          </a:prstGeom>
          <a:solidFill>
            <a:srgbClr val="0E437E">
              <a:alpha val="19215"/>
            </a:srgbClr>
          </a:solidFill>
          <a:ln>
            <a:noFill/>
          </a:ln>
        </p:spPr>
        <p:txBody>
          <a:bodyPr spcFirstLastPara="1" wrap="square" lIns="91425" tIns="91425" rIns="91425" bIns="91425" anchor="ctr" anchorCtr="0">
            <a:noAutofit/>
          </a:bodyPr>
          <a:lstStyle/>
          <a:p>
            <a:pPr marL="60960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92C341"/>
              </a:solidFill>
              <a:latin typeface="Montserrat"/>
              <a:ea typeface="Montserrat"/>
              <a:cs typeface="Montserrat"/>
              <a:sym typeface="Montserrat"/>
            </a:endParaRPr>
          </a:p>
        </p:txBody>
      </p:sp>
      <p:sp>
        <p:nvSpPr>
          <p:cNvPr id="161" name="Google Shape;161;g34c952d5140_0_52"/>
          <p:cNvSpPr txBox="1"/>
          <p:nvPr/>
        </p:nvSpPr>
        <p:spPr>
          <a:xfrm>
            <a:off x="2571475" y="5935875"/>
            <a:ext cx="4241700" cy="2031900"/>
          </a:xfrm>
          <a:prstGeom prst="rect">
            <a:avLst/>
          </a:prstGeom>
          <a:noFill/>
          <a:ln>
            <a:noFill/>
          </a:ln>
        </p:spPr>
        <p:txBody>
          <a:bodyPr spcFirstLastPara="1" wrap="square" lIns="91425" tIns="91425" rIns="91425" bIns="91425" anchor="t" anchorCtr="0">
            <a:spAutoFit/>
          </a:bodyPr>
          <a:lstStyle/>
          <a:p>
            <a:pPr marL="457200" marR="0" lvl="0" indent="-381000" algn="l" rtl="0">
              <a:lnSpc>
                <a:spcPct val="100000"/>
              </a:lnSpc>
              <a:spcBef>
                <a:spcPts val="0"/>
              </a:spcBef>
              <a:spcAft>
                <a:spcPts val="0"/>
              </a:spcAft>
              <a:buClr>
                <a:schemeClr val="dk1"/>
              </a:buClr>
              <a:buSzPts val="2400"/>
              <a:buFont typeface="Montserrat"/>
              <a:buChar char="●"/>
            </a:pPr>
            <a:r>
              <a:rPr lang="en-US" sz="2400" b="1" i="0" u="none" strike="noStrike" cap="none">
                <a:solidFill>
                  <a:schemeClr val="dk1"/>
                </a:solidFill>
                <a:latin typeface="Montserrat"/>
                <a:ea typeface="Montserrat"/>
                <a:cs typeface="Montserrat"/>
                <a:sym typeface="Montserrat"/>
              </a:rPr>
              <a:t>Dr. Nicolas Brunet </a:t>
            </a:r>
            <a:r>
              <a:rPr lang="en-US" sz="2400" b="0" i="0" u="none" strike="noStrike" cap="none">
                <a:solidFill>
                  <a:schemeClr val="dk1"/>
                </a:solidFill>
                <a:latin typeface="Montserrat"/>
                <a:ea typeface="Montserrat"/>
                <a:cs typeface="Montserrat"/>
                <a:sym typeface="Montserrat"/>
              </a:rPr>
              <a:t>(Associate Professor - Rural Planning &amp; Development)</a:t>
            </a:r>
            <a:endParaRPr sz="2400" b="0" i="0" u="none" strike="noStrike" cap="none">
              <a:solidFill>
                <a:schemeClr val="dk1"/>
              </a:solidFill>
              <a:latin typeface="Montserrat"/>
              <a:ea typeface="Montserrat"/>
              <a:cs typeface="Montserrat"/>
              <a:sym typeface="Montserrat"/>
            </a:endParaRPr>
          </a:p>
          <a:p>
            <a:pPr marL="457200" marR="0" lvl="0" indent="-381000" algn="l" rtl="0">
              <a:lnSpc>
                <a:spcPct val="100000"/>
              </a:lnSpc>
              <a:spcBef>
                <a:spcPts val="0"/>
              </a:spcBef>
              <a:spcAft>
                <a:spcPts val="0"/>
              </a:spcAft>
              <a:buClr>
                <a:schemeClr val="dk1"/>
              </a:buClr>
              <a:buSzPts val="2400"/>
              <a:buFont typeface="Montserrat"/>
              <a:buChar char="●"/>
            </a:pPr>
            <a:r>
              <a:rPr lang="en-US" sz="2400" b="1">
                <a:solidFill>
                  <a:schemeClr val="dk1"/>
                </a:solidFill>
                <a:latin typeface="Montserrat"/>
                <a:ea typeface="Montserrat"/>
                <a:cs typeface="Montserrat"/>
                <a:sym typeface="Montserrat"/>
              </a:rPr>
              <a:t>Graduate Researchers</a:t>
            </a:r>
            <a:endParaRPr sz="2400" b="0" i="0" u="none" strike="noStrike" cap="none">
              <a:solidFill>
                <a:schemeClr val="dk1"/>
              </a:solidFill>
              <a:latin typeface="Montserrat"/>
              <a:ea typeface="Montserrat"/>
              <a:cs typeface="Montserrat"/>
              <a:sym typeface="Montserrat"/>
            </a:endParaRPr>
          </a:p>
        </p:txBody>
      </p:sp>
      <p:sp>
        <p:nvSpPr>
          <p:cNvPr id="162" name="Google Shape;162;g34c952d5140_0_52"/>
          <p:cNvSpPr txBox="1"/>
          <p:nvPr/>
        </p:nvSpPr>
        <p:spPr>
          <a:xfrm>
            <a:off x="11453413" y="5345700"/>
            <a:ext cx="4477800" cy="2770500"/>
          </a:xfrm>
          <a:prstGeom prst="rect">
            <a:avLst/>
          </a:prstGeom>
          <a:noFill/>
          <a:ln>
            <a:noFill/>
          </a:ln>
        </p:spPr>
        <p:txBody>
          <a:bodyPr spcFirstLastPara="1" wrap="square" lIns="91425" tIns="91425" rIns="91425" bIns="91425" anchor="t" anchorCtr="0">
            <a:spAutoFit/>
          </a:bodyPr>
          <a:lstStyle/>
          <a:p>
            <a:pPr marL="457200" marR="0" lvl="0" indent="-381000" algn="l" rtl="0">
              <a:lnSpc>
                <a:spcPct val="100000"/>
              </a:lnSpc>
              <a:spcBef>
                <a:spcPts val="0"/>
              </a:spcBef>
              <a:spcAft>
                <a:spcPts val="0"/>
              </a:spcAft>
              <a:buClr>
                <a:schemeClr val="dk1"/>
              </a:buClr>
              <a:buSzPts val="2400"/>
              <a:buFont typeface="Montserrat"/>
              <a:buChar char="●"/>
            </a:pPr>
            <a:r>
              <a:rPr lang="en-US" sz="2400" b="1" i="0" u="none" strike="noStrike" cap="none">
                <a:solidFill>
                  <a:schemeClr val="dk1"/>
                </a:solidFill>
                <a:latin typeface="Montserrat"/>
                <a:ea typeface="Montserrat"/>
                <a:cs typeface="Montserrat"/>
                <a:sym typeface="Montserrat"/>
              </a:rPr>
              <a:t>Laura Gareau Sanchez</a:t>
            </a:r>
            <a:r>
              <a:rPr lang="en-US" sz="2400" b="0" i="0" u="none" strike="noStrike" cap="none">
                <a:solidFill>
                  <a:schemeClr val="dk1"/>
                </a:solidFill>
                <a:latin typeface="Montserrat"/>
                <a:ea typeface="Montserrat"/>
                <a:cs typeface="Montserrat"/>
                <a:sym typeface="Montserrat"/>
              </a:rPr>
              <a:t> (COO &amp; Co-Founder)</a:t>
            </a:r>
            <a:endParaRPr sz="2400" b="0" i="0" u="none" strike="noStrike" cap="none">
              <a:solidFill>
                <a:schemeClr val="dk1"/>
              </a:solidFill>
              <a:latin typeface="Montserrat"/>
              <a:ea typeface="Montserrat"/>
              <a:cs typeface="Montserrat"/>
              <a:sym typeface="Montserrat"/>
            </a:endParaRPr>
          </a:p>
          <a:p>
            <a:pPr marL="457200" marR="0" lvl="0" indent="-381000" algn="l" rtl="0">
              <a:lnSpc>
                <a:spcPct val="100000"/>
              </a:lnSpc>
              <a:spcBef>
                <a:spcPts val="0"/>
              </a:spcBef>
              <a:spcAft>
                <a:spcPts val="0"/>
              </a:spcAft>
              <a:buClr>
                <a:schemeClr val="dk1"/>
              </a:buClr>
              <a:buSzPts val="2400"/>
              <a:buFont typeface="Montserrat"/>
              <a:buChar char="●"/>
            </a:pPr>
            <a:r>
              <a:rPr lang="en-US" sz="2400" b="1" i="0" u="none" strike="noStrike" cap="none">
                <a:solidFill>
                  <a:schemeClr val="dk1"/>
                </a:solidFill>
                <a:latin typeface="Montserrat"/>
                <a:ea typeface="Montserrat"/>
                <a:cs typeface="Montserrat"/>
                <a:sym typeface="Montserrat"/>
              </a:rPr>
              <a:t>Aarisha Haider    </a:t>
            </a:r>
            <a:r>
              <a:rPr lang="en-US" sz="2400" b="0" i="0" u="none" strike="noStrike" cap="none">
                <a:solidFill>
                  <a:schemeClr val="dk1"/>
                </a:solidFill>
                <a:latin typeface="Montserrat"/>
                <a:ea typeface="Montserrat"/>
                <a:cs typeface="Montserrat"/>
                <a:sym typeface="Montserrat"/>
              </a:rPr>
              <a:t>(Project Manager)</a:t>
            </a:r>
            <a:endParaRPr sz="2400" b="0" i="0" u="none" strike="noStrike" cap="none">
              <a:solidFill>
                <a:schemeClr val="dk1"/>
              </a:solidFill>
              <a:latin typeface="Montserrat"/>
              <a:ea typeface="Montserrat"/>
              <a:cs typeface="Montserrat"/>
              <a:sym typeface="Montserrat"/>
            </a:endParaRPr>
          </a:p>
          <a:p>
            <a:pPr marL="457200" marR="0" lvl="0" indent="-381000" algn="l" rtl="0">
              <a:lnSpc>
                <a:spcPct val="100000"/>
              </a:lnSpc>
              <a:spcBef>
                <a:spcPts val="0"/>
              </a:spcBef>
              <a:spcAft>
                <a:spcPts val="0"/>
              </a:spcAft>
              <a:buClr>
                <a:schemeClr val="dk1"/>
              </a:buClr>
              <a:buSzPts val="2400"/>
              <a:buFont typeface="Montserrat"/>
              <a:buChar char="●"/>
            </a:pPr>
            <a:r>
              <a:rPr lang="en-US" sz="2400" b="1">
                <a:solidFill>
                  <a:schemeClr val="dk1"/>
                </a:solidFill>
                <a:latin typeface="Montserrat"/>
                <a:ea typeface="Montserrat"/>
                <a:cs typeface="Montserrat"/>
                <a:sym typeface="Montserrat"/>
              </a:rPr>
              <a:t>Sarah-Anne Thompson</a:t>
            </a:r>
            <a:endParaRPr sz="2400" b="1">
              <a:solidFill>
                <a:schemeClr val="dk1"/>
              </a:solidFill>
              <a:latin typeface="Montserrat"/>
              <a:ea typeface="Montserrat"/>
              <a:cs typeface="Montserrat"/>
              <a:sym typeface="Montserrat"/>
            </a:endParaRPr>
          </a:p>
          <a:p>
            <a:pPr marL="457200" marR="0" lvl="0" indent="0" algn="l" rtl="0">
              <a:lnSpc>
                <a:spcPct val="100000"/>
              </a:lnSpc>
              <a:spcBef>
                <a:spcPts val="0"/>
              </a:spcBef>
              <a:spcAft>
                <a:spcPts val="0"/>
              </a:spcAft>
              <a:buNone/>
            </a:pPr>
            <a:r>
              <a:rPr lang="en-US" sz="2400">
                <a:solidFill>
                  <a:schemeClr val="dk1"/>
                </a:solidFill>
                <a:latin typeface="Montserrat"/>
                <a:ea typeface="Montserrat"/>
                <a:cs typeface="Montserrat"/>
                <a:sym typeface="Montserrat"/>
              </a:rPr>
              <a:t>(Research &amp; Engagement Lead)</a:t>
            </a:r>
            <a:endParaRPr sz="2400">
              <a:solidFill>
                <a:schemeClr val="dk1"/>
              </a:solidFill>
              <a:latin typeface="Montserrat"/>
              <a:ea typeface="Montserrat"/>
              <a:cs typeface="Montserrat"/>
              <a:sym typeface="Montserrat"/>
            </a:endParaRPr>
          </a:p>
        </p:txBody>
      </p:sp>
      <p:pic>
        <p:nvPicPr>
          <p:cNvPr id="163" name="Google Shape;163;g34c952d5140_0_52"/>
          <p:cNvPicPr preferRelativeResize="0"/>
          <p:nvPr/>
        </p:nvPicPr>
        <p:blipFill rotWithShape="1">
          <a:blip r:embed="rId4">
            <a:alphaModFix/>
          </a:blip>
          <a:srcRect/>
          <a:stretch/>
        </p:blipFill>
        <p:spPr>
          <a:xfrm>
            <a:off x="2246817" y="3540400"/>
            <a:ext cx="5372227" cy="13640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7"/>
        <p:cNvGrpSpPr/>
        <p:nvPr/>
      </p:nvGrpSpPr>
      <p:grpSpPr>
        <a:xfrm>
          <a:off x="0" y="0"/>
          <a:ext cx="0" cy="0"/>
          <a:chOff x="0" y="0"/>
          <a:chExt cx="0" cy="0"/>
        </a:xfrm>
      </p:grpSpPr>
      <p:cxnSp>
        <p:nvCxnSpPr>
          <p:cNvPr id="168" name="Google Shape;168;g37953f45bf2_0_0"/>
          <p:cNvCxnSpPr/>
          <p:nvPr/>
        </p:nvCxnSpPr>
        <p:spPr>
          <a:xfrm>
            <a:off x="1133475" y="419100"/>
            <a:ext cx="0" cy="1675500"/>
          </a:xfrm>
          <a:prstGeom prst="straightConnector1">
            <a:avLst/>
          </a:prstGeom>
          <a:noFill/>
          <a:ln w="209550" cap="flat" cmpd="sng">
            <a:solidFill>
              <a:schemeClr val="accent1"/>
            </a:solidFill>
            <a:prstDash val="solid"/>
            <a:round/>
            <a:headEnd type="none" w="sm" len="sm"/>
            <a:tailEnd type="none" w="sm" len="sm"/>
          </a:ln>
        </p:spPr>
      </p:cxnSp>
      <p:sp>
        <p:nvSpPr>
          <p:cNvPr id="169" name="Google Shape;169;g37953f45bf2_0_0"/>
          <p:cNvSpPr txBox="1"/>
          <p:nvPr/>
        </p:nvSpPr>
        <p:spPr>
          <a:xfrm>
            <a:off x="1698929" y="1479139"/>
            <a:ext cx="12129900" cy="215400"/>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Clr>
                <a:srgbClr val="000000"/>
              </a:buClr>
              <a:buSzPts val="3999"/>
              <a:buFont typeface="Arial"/>
              <a:buNone/>
            </a:pPr>
            <a:endParaRPr sz="1400" b="0" i="0" u="none" strike="noStrike" cap="none">
              <a:solidFill>
                <a:srgbClr val="000000"/>
              </a:solidFill>
              <a:latin typeface="Arial"/>
              <a:ea typeface="Arial"/>
              <a:cs typeface="Arial"/>
              <a:sym typeface="Arial"/>
            </a:endParaRPr>
          </a:p>
        </p:txBody>
      </p:sp>
      <p:sp>
        <p:nvSpPr>
          <p:cNvPr id="170" name="Google Shape;170;g37953f45bf2_0_0"/>
          <p:cNvSpPr txBox="1"/>
          <p:nvPr/>
        </p:nvSpPr>
        <p:spPr>
          <a:xfrm>
            <a:off x="0" y="-228600"/>
            <a:ext cx="3000000" cy="3693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1200"/>
              <a:buFont typeface="Arial"/>
              <a:buNone/>
            </a:pPr>
            <a:endParaRPr sz="1200" b="0" i="0" u="none" strike="noStrike" cap="none">
              <a:solidFill>
                <a:srgbClr val="F05C71"/>
              </a:solidFill>
              <a:latin typeface="Montserrat"/>
              <a:ea typeface="Montserrat"/>
              <a:cs typeface="Montserrat"/>
              <a:sym typeface="Montserrat"/>
            </a:endParaRPr>
          </a:p>
        </p:txBody>
      </p:sp>
      <p:grpSp>
        <p:nvGrpSpPr>
          <p:cNvPr id="171" name="Google Shape;171;g37953f45bf2_0_0"/>
          <p:cNvGrpSpPr/>
          <p:nvPr/>
        </p:nvGrpSpPr>
        <p:grpSpPr>
          <a:xfrm>
            <a:off x="247" y="2475323"/>
            <a:ext cx="18287502" cy="42938"/>
            <a:chOff x="-2765" y="2806255"/>
            <a:chExt cx="13694400" cy="5400"/>
          </a:xfrm>
        </p:grpSpPr>
        <p:cxnSp>
          <p:nvCxnSpPr>
            <p:cNvPr id="172" name="Google Shape;172;g37953f45bf2_0_0"/>
            <p:cNvCxnSpPr/>
            <p:nvPr/>
          </p:nvCxnSpPr>
          <p:spPr>
            <a:xfrm rot="10800000" flipH="1">
              <a:off x="-2765" y="2810755"/>
              <a:ext cx="2282400" cy="900"/>
            </a:xfrm>
            <a:prstGeom prst="straightConnector1">
              <a:avLst/>
            </a:prstGeom>
            <a:noFill/>
            <a:ln w="50800" cap="flat" cmpd="sng">
              <a:solidFill>
                <a:srgbClr val="153056"/>
              </a:solidFill>
              <a:prstDash val="solid"/>
              <a:round/>
              <a:headEnd type="none" w="sm" len="sm"/>
              <a:tailEnd type="none" w="sm" len="sm"/>
            </a:ln>
          </p:spPr>
        </p:cxnSp>
        <p:cxnSp>
          <p:nvCxnSpPr>
            <p:cNvPr id="173" name="Google Shape;173;g37953f45bf2_0_0"/>
            <p:cNvCxnSpPr/>
            <p:nvPr/>
          </p:nvCxnSpPr>
          <p:spPr>
            <a:xfrm rot="10800000" flipH="1">
              <a:off x="2279635" y="2809855"/>
              <a:ext cx="2282400" cy="900"/>
            </a:xfrm>
            <a:prstGeom prst="straightConnector1">
              <a:avLst/>
            </a:prstGeom>
            <a:noFill/>
            <a:ln w="50800" cap="flat" cmpd="sng">
              <a:solidFill>
                <a:srgbClr val="1D3D72"/>
              </a:solidFill>
              <a:prstDash val="solid"/>
              <a:round/>
              <a:headEnd type="none" w="sm" len="sm"/>
              <a:tailEnd type="none" w="sm" len="sm"/>
            </a:ln>
          </p:spPr>
        </p:cxnSp>
        <p:cxnSp>
          <p:nvCxnSpPr>
            <p:cNvPr id="174" name="Google Shape;174;g37953f45bf2_0_0"/>
            <p:cNvCxnSpPr/>
            <p:nvPr/>
          </p:nvCxnSpPr>
          <p:spPr>
            <a:xfrm rot="10800000" flipH="1">
              <a:off x="4562035" y="2808955"/>
              <a:ext cx="2282400" cy="900"/>
            </a:xfrm>
            <a:prstGeom prst="straightConnector1">
              <a:avLst/>
            </a:prstGeom>
            <a:noFill/>
            <a:ln w="50800" cap="flat" cmpd="sng">
              <a:solidFill>
                <a:srgbClr val="124B8E"/>
              </a:solidFill>
              <a:prstDash val="solid"/>
              <a:round/>
              <a:headEnd type="none" w="sm" len="sm"/>
              <a:tailEnd type="none" w="sm" len="sm"/>
            </a:ln>
          </p:spPr>
        </p:cxnSp>
        <p:cxnSp>
          <p:nvCxnSpPr>
            <p:cNvPr id="175" name="Google Shape;175;g37953f45bf2_0_0"/>
            <p:cNvCxnSpPr/>
            <p:nvPr/>
          </p:nvCxnSpPr>
          <p:spPr>
            <a:xfrm rot="10800000" flipH="1">
              <a:off x="6844435" y="2808055"/>
              <a:ext cx="2282400" cy="900"/>
            </a:xfrm>
            <a:prstGeom prst="straightConnector1">
              <a:avLst/>
            </a:prstGeom>
            <a:noFill/>
            <a:ln w="50800" cap="flat" cmpd="sng">
              <a:solidFill>
                <a:srgbClr val="2E65B0"/>
              </a:solidFill>
              <a:prstDash val="solid"/>
              <a:round/>
              <a:headEnd type="none" w="sm" len="sm"/>
              <a:tailEnd type="none" w="sm" len="sm"/>
            </a:ln>
          </p:spPr>
        </p:cxnSp>
        <p:cxnSp>
          <p:nvCxnSpPr>
            <p:cNvPr id="176" name="Google Shape;176;g37953f45bf2_0_0"/>
            <p:cNvCxnSpPr/>
            <p:nvPr/>
          </p:nvCxnSpPr>
          <p:spPr>
            <a:xfrm rot="10800000" flipH="1">
              <a:off x="9126835" y="2807155"/>
              <a:ext cx="2282400" cy="900"/>
            </a:xfrm>
            <a:prstGeom prst="straightConnector1">
              <a:avLst/>
            </a:prstGeom>
            <a:noFill/>
            <a:ln w="50800" cap="flat" cmpd="sng">
              <a:solidFill>
                <a:srgbClr val="F05B71"/>
              </a:solidFill>
              <a:prstDash val="solid"/>
              <a:round/>
              <a:headEnd type="none" w="sm" len="sm"/>
              <a:tailEnd type="none" w="sm" len="sm"/>
            </a:ln>
          </p:spPr>
        </p:cxnSp>
        <p:cxnSp>
          <p:nvCxnSpPr>
            <p:cNvPr id="177" name="Google Shape;177;g37953f45bf2_0_0"/>
            <p:cNvCxnSpPr/>
            <p:nvPr/>
          </p:nvCxnSpPr>
          <p:spPr>
            <a:xfrm rot="10800000" flipH="1">
              <a:off x="11409235" y="2806255"/>
              <a:ext cx="2282400" cy="900"/>
            </a:xfrm>
            <a:prstGeom prst="straightConnector1">
              <a:avLst/>
            </a:prstGeom>
            <a:noFill/>
            <a:ln w="50800" cap="flat" cmpd="sng">
              <a:solidFill>
                <a:srgbClr val="FDC482"/>
              </a:solidFill>
              <a:prstDash val="solid"/>
              <a:round/>
              <a:headEnd type="none" w="sm" len="sm"/>
              <a:tailEnd type="none" w="sm" len="sm"/>
            </a:ln>
          </p:spPr>
        </p:cxnSp>
      </p:grpSp>
      <p:sp>
        <p:nvSpPr>
          <p:cNvPr id="178" name="Google Shape;178;g37953f45bf2_0_0"/>
          <p:cNvSpPr txBox="1"/>
          <p:nvPr/>
        </p:nvSpPr>
        <p:spPr>
          <a:xfrm>
            <a:off x="1660049" y="641100"/>
            <a:ext cx="16131300" cy="1077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000"/>
              <a:buFont typeface="Arial"/>
              <a:buNone/>
            </a:pPr>
            <a:r>
              <a:rPr lang="en-US" sz="7000" b="1" i="0" u="none" strike="noStrike" cap="none">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Project Overview</a:t>
            </a:r>
            <a:endParaRPr sz="7000" b="1" i="0" u="none" strike="noStrike" cap="none">
              <a:solidFill>
                <a:schemeClr val="dk1"/>
              </a:solidFill>
              <a:latin typeface="Montserrat"/>
              <a:ea typeface="Montserrat"/>
              <a:cs typeface="Montserrat"/>
              <a:sym typeface="Montserrat"/>
            </a:endParaRPr>
          </a:p>
        </p:txBody>
      </p:sp>
      <p:sp>
        <p:nvSpPr>
          <p:cNvPr id="179" name="Google Shape;179;g37953f45bf2_0_0"/>
          <p:cNvSpPr txBox="1"/>
          <p:nvPr/>
        </p:nvSpPr>
        <p:spPr>
          <a:xfrm>
            <a:off x="8083850" y="3708175"/>
            <a:ext cx="8826000" cy="2696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600" b="1">
                <a:solidFill>
                  <a:schemeClr val="accent1"/>
                </a:solidFill>
                <a:latin typeface="Montserrat"/>
                <a:ea typeface="Montserrat"/>
                <a:cs typeface="Montserrat"/>
                <a:sym typeface="Montserrat"/>
              </a:rPr>
              <a:t>What</a:t>
            </a:r>
            <a:endParaRPr sz="1600" b="1">
              <a:solidFill>
                <a:schemeClr val="accent1"/>
              </a:solidFill>
              <a:latin typeface="Montserrat"/>
              <a:ea typeface="Montserrat"/>
              <a:cs typeface="Montserrat"/>
              <a:sym typeface="Montserrat"/>
            </a:endParaRPr>
          </a:p>
          <a:p>
            <a:pPr marL="457200" lvl="0" indent="-330200" algn="l" rtl="0">
              <a:lnSpc>
                <a:spcPct val="115000"/>
              </a:lnSpc>
              <a:spcBef>
                <a:spcPts val="0"/>
              </a:spcBef>
              <a:spcAft>
                <a:spcPts val="0"/>
              </a:spcAft>
              <a:buClr>
                <a:schemeClr val="dk1"/>
              </a:buClr>
              <a:buSzPts val="1600"/>
              <a:buFont typeface="Montserrat"/>
              <a:buChar char="➔"/>
            </a:pPr>
            <a:r>
              <a:rPr lang="en-US" sz="1600">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To</a:t>
            </a:r>
            <a:r>
              <a:rPr lang="en-US" sz="1600" b="1">
                <a:solidFill>
                  <a:schemeClr val="dk1"/>
                </a:solidFill>
                <a:latin typeface="Montserrat"/>
                <a:ea typeface="Montserrat"/>
                <a:cs typeface="Montserrat"/>
                <a:sym typeface="Montserrat"/>
              </a:rPr>
              <a:t> further our understanding</a:t>
            </a:r>
            <a:r>
              <a:rPr lang="en-US" sz="1600">
                <a:solidFill>
                  <a:schemeClr val="dk1"/>
                </a:solidFill>
                <a:latin typeface="Montserrat"/>
                <a:ea typeface="Montserrat"/>
                <a:cs typeface="Montserrat"/>
                <a:sym typeface="Montserrat"/>
              </a:rPr>
              <a:t> of how mine closure plans can be assessed for resilience and adaptive capacity to the long-term impacts of climate change.</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sz="16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sz="1600" b="1">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None/>
            </a:pPr>
            <a:endParaRPr sz="1600">
              <a:solidFill>
                <a:srgbClr val="888888"/>
              </a:solidFill>
              <a:latin typeface="Montserrat"/>
              <a:ea typeface="Montserrat"/>
              <a:cs typeface="Montserrat"/>
              <a:sym typeface="Montserrat"/>
            </a:endParaRPr>
          </a:p>
          <a:p>
            <a:pPr marL="0" lvl="0" indent="0" algn="l" rtl="0">
              <a:lnSpc>
                <a:spcPct val="115000"/>
              </a:lnSpc>
              <a:spcBef>
                <a:spcPts val="0"/>
              </a:spcBef>
              <a:spcAft>
                <a:spcPts val="0"/>
              </a:spcAft>
              <a:buNone/>
            </a:pPr>
            <a:endParaRPr sz="1600" b="1">
              <a:solidFill>
                <a:srgbClr val="888888"/>
              </a:solidFill>
              <a:latin typeface="Montserrat"/>
              <a:ea typeface="Montserrat"/>
              <a:cs typeface="Montserrat"/>
              <a:sym typeface="Montserrat"/>
            </a:endParaRPr>
          </a:p>
          <a:p>
            <a:pPr marL="0" lvl="0" indent="0" algn="l" rtl="0">
              <a:lnSpc>
                <a:spcPct val="115000"/>
              </a:lnSpc>
              <a:spcBef>
                <a:spcPts val="0"/>
              </a:spcBef>
              <a:spcAft>
                <a:spcPts val="0"/>
              </a:spcAft>
              <a:buNone/>
            </a:pPr>
            <a:endParaRPr sz="1600" b="1">
              <a:solidFill>
                <a:srgbClr val="888888"/>
              </a:solidFill>
              <a:latin typeface="Montserrat"/>
              <a:ea typeface="Montserrat"/>
              <a:cs typeface="Montserrat"/>
              <a:sym typeface="Montserrat"/>
            </a:endParaRPr>
          </a:p>
          <a:p>
            <a:pPr marL="457200" lvl="0" indent="0" algn="l" rtl="0">
              <a:lnSpc>
                <a:spcPct val="115000"/>
              </a:lnSpc>
              <a:spcBef>
                <a:spcPts val="0"/>
              </a:spcBef>
              <a:spcAft>
                <a:spcPts val="0"/>
              </a:spcAft>
              <a:buNone/>
            </a:pPr>
            <a:endParaRPr sz="1600">
              <a:solidFill>
                <a:srgbClr val="888888"/>
              </a:solidFill>
              <a:latin typeface="Montserrat"/>
              <a:ea typeface="Montserrat"/>
              <a:cs typeface="Montserrat"/>
              <a:sym typeface="Montserrat"/>
            </a:endParaRPr>
          </a:p>
        </p:txBody>
      </p:sp>
      <p:sp>
        <p:nvSpPr>
          <p:cNvPr id="180" name="Google Shape;180;g37953f45bf2_0_0"/>
          <p:cNvSpPr txBox="1"/>
          <p:nvPr/>
        </p:nvSpPr>
        <p:spPr>
          <a:xfrm>
            <a:off x="2218713" y="9955225"/>
            <a:ext cx="3798000" cy="36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dk1"/>
                </a:solidFill>
                <a:latin typeface="Montserrat"/>
                <a:ea typeface="Montserrat"/>
                <a:cs typeface="Montserrat"/>
                <a:sym typeface="Montserrat"/>
              </a:rPr>
              <a:t>Visual narratives by Yellowknife artist Alison McCreesh</a:t>
            </a:r>
            <a:endParaRPr sz="3200">
              <a:solidFill>
                <a:schemeClr val="dk1"/>
              </a:solidFill>
              <a:latin typeface="Montserrat"/>
              <a:ea typeface="Montserrat"/>
              <a:cs typeface="Montserrat"/>
              <a:sym typeface="Montserrat"/>
            </a:endParaRPr>
          </a:p>
        </p:txBody>
      </p:sp>
      <p:pic>
        <p:nvPicPr>
          <p:cNvPr id="181" name="Google Shape;181;g37953f45bf2_0_0"/>
          <p:cNvPicPr preferRelativeResize="0"/>
          <p:nvPr/>
        </p:nvPicPr>
        <p:blipFill rotWithShape="1">
          <a:blip r:embed="rId3">
            <a:alphaModFix/>
          </a:blip>
          <a:srcRect/>
          <a:stretch/>
        </p:blipFill>
        <p:spPr>
          <a:xfrm>
            <a:off x="-35675" y="3317750"/>
            <a:ext cx="7783946" cy="5837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5"/>
        <p:cNvGrpSpPr/>
        <p:nvPr/>
      </p:nvGrpSpPr>
      <p:grpSpPr>
        <a:xfrm>
          <a:off x="0" y="0"/>
          <a:ext cx="0" cy="0"/>
          <a:chOff x="0" y="0"/>
          <a:chExt cx="0" cy="0"/>
        </a:xfrm>
      </p:grpSpPr>
      <p:cxnSp>
        <p:nvCxnSpPr>
          <p:cNvPr id="186" name="Google Shape;186;g37953f45bf2_0_32"/>
          <p:cNvCxnSpPr/>
          <p:nvPr/>
        </p:nvCxnSpPr>
        <p:spPr>
          <a:xfrm>
            <a:off x="1133475" y="419100"/>
            <a:ext cx="0" cy="1675500"/>
          </a:xfrm>
          <a:prstGeom prst="straightConnector1">
            <a:avLst/>
          </a:prstGeom>
          <a:noFill/>
          <a:ln w="209550" cap="flat" cmpd="sng">
            <a:solidFill>
              <a:schemeClr val="accent1"/>
            </a:solidFill>
            <a:prstDash val="solid"/>
            <a:round/>
            <a:headEnd type="none" w="sm" len="sm"/>
            <a:tailEnd type="none" w="sm" len="sm"/>
          </a:ln>
        </p:spPr>
      </p:cxnSp>
      <p:sp>
        <p:nvSpPr>
          <p:cNvPr id="187" name="Google Shape;187;g37953f45bf2_0_32"/>
          <p:cNvSpPr txBox="1"/>
          <p:nvPr/>
        </p:nvSpPr>
        <p:spPr>
          <a:xfrm>
            <a:off x="1698929" y="1479139"/>
            <a:ext cx="12129900" cy="215400"/>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Clr>
                <a:srgbClr val="000000"/>
              </a:buClr>
              <a:buSzPts val="3999"/>
              <a:buFont typeface="Arial"/>
              <a:buNone/>
            </a:pPr>
            <a:endParaRPr sz="1400" b="0" i="0" u="none" strike="noStrike" cap="none">
              <a:solidFill>
                <a:srgbClr val="000000"/>
              </a:solidFill>
              <a:latin typeface="Arial"/>
              <a:ea typeface="Arial"/>
              <a:cs typeface="Arial"/>
              <a:sym typeface="Arial"/>
            </a:endParaRPr>
          </a:p>
        </p:txBody>
      </p:sp>
      <p:sp>
        <p:nvSpPr>
          <p:cNvPr id="188" name="Google Shape;188;g37953f45bf2_0_32"/>
          <p:cNvSpPr txBox="1"/>
          <p:nvPr/>
        </p:nvSpPr>
        <p:spPr>
          <a:xfrm>
            <a:off x="0" y="-228600"/>
            <a:ext cx="3000000" cy="3693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1200"/>
              <a:buFont typeface="Arial"/>
              <a:buNone/>
            </a:pPr>
            <a:endParaRPr sz="1200" b="0" i="0" u="none" strike="noStrike" cap="none">
              <a:solidFill>
                <a:srgbClr val="F05C71"/>
              </a:solidFill>
              <a:latin typeface="Montserrat"/>
              <a:ea typeface="Montserrat"/>
              <a:cs typeface="Montserrat"/>
              <a:sym typeface="Montserrat"/>
            </a:endParaRPr>
          </a:p>
        </p:txBody>
      </p:sp>
      <p:grpSp>
        <p:nvGrpSpPr>
          <p:cNvPr id="189" name="Google Shape;189;g37953f45bf2_0_32"/>
          <p:cNvGrpSpPr/>
          <p:nvPr/>
        </p:nvGrpSpPr>
        <p:grpSpPr>
          <a:xfrm>
            <a:off x="247" y="2475323"/>
            <a:ext cx="18287502" cy="42938"/>
            <a:chOff x="-2765" y="2806255"/>
            <a:chExt cx="13694400" cy="5400"/>
          </a:xfrm>
        </p:grpSpPr>
        <p:cxnSp>
          <p:nvCxnSpPr>
            <p:cNvPr id="190" name="Google Shape;190;g37953f45bf2_0_32"/>
            <p:cNvCxnSpPr/>
            <p:nvPr/>
          </p:nvCxnSpPr>
          <p:spPr>
            <a:xfrm rot="10800000" flipH="1">
              <a:off x="-2765" y="2810755"/>
              <a:ext cx="2282400" cy="900"/>
            </a:xfrm>
            <a:prstGeom prst="straightConnector1">
              <a:avLst/>
            </a:prstGeom>
            <a:noFill/>
            <a:ln w="50800" cap="flat" cmpd="sng">
              <a:solidFill>
                <a:srgbClr val="153056"/>
              </a:solidFill>
              <a:prstDash val="solid"/>
              <a:round/>
              <a:headEnd type="none" w="sm" len="sm"/>
              <a:tailEnd type="none" w="sm" len="sm"/>
            </a:ln>
          </p:spPr>
        </p:cxnSp>
        <p:cxnSp>
          <p:nvCxnSpPr>
            <p:cNvPr id="191" name="Google Shape;191;g37953f45bf2_0_32"/>
            <p:cNvCxnSpPr/>
            <p:nvPr/>
          </p:nvCxnSpPr>
          <p:spPr>
            <a:xfrm rot="10800000" flipH="1">
              <a:off x="2279635" y="2809855"/>
              <a:ext cx="2282400" cy="900"/>
            </a:xfrm>
            <a:prstGeom prst="straightConnector1">
              <a:avLst/>
            </a:prstGeom>
            <a:noFill/>
            <a:ln w="50800" cap="flat" cmpd="sng">
              <a:solidFill>
                <a:srgbClr val="1D3D72"/>
              </a:solidFill>
              <a:prstDash val="solid"/>
              <a:round/>
              <a:headEnd type="none" w="sm" len="sm"/>
              <a:tailEnd type="none" w="sm" len="sm"/>
            </a:ln>
          </p:spPr>
        </p:cxnSp>
        <p:cxnSp>
          <p:nvCxnSpPr>
            <p:cNvPr id="192" name="Google Shape;192;g37953f45bf2_0_32"/>
            <p:cNvCxnSpPr/>
            <p:nvPr/>
          </p:nvCxnSpPr>
          <p:spPr>
            <a:xfrm rot="10800000" flipH="1">
              <a:off x="4562035" y="2808955"/>
              <a:ext cx="2282400" cy="900"/>
            </a:xfrm>
            <a:prstGeom prst="straightConnector1">
              <a:avLst/>
            </a:prstGeom>
            <a:noFill/>
            <a:ln w="50800" cap="flat" cmpd="sng">
              <a:solidFill>
                <a:srgbClr val="124B8E"/>
              </a:solidFill>
              <a:prstDash val="solid"/>
              <a:round/>
              <a:headEnd type="none" w="sm" len="sm"/>
              <a:tailEnd type="none" w="sm" len="sm"/>
            </a:ln>
          </p:spPr>
        </p:cxnSp>
        <p:cxnSp>
          <p:nvCxnSpPr>
            <p:cNvPr id="193" name="Google Shape;193;g37953f45bf2_0_32"/>
            <p:cNvCxnSpPr/>
            <p:nvPr/>
          </p:nvCxnSpPr>
          <p:spPr>
            <a:xfrm rot="10800000" flipH="1">
              <a:off x="6844435" y="2808055"/>
              <a:ext cx="2282400" cy="900"/>
            </a:xfrm>
            <a:prstGeom prst="straightConnector1">
              <a:avLst/>
            </a:prstGeom>
            <a:noFill/>
            <a:ln w="50800" cap="flat" cmpd="sng">
              <a:solidFill>
                <a:srgbClr val="2E65B0"/>
              </a:solidFill>
              <a:prstDash val="solid"/>
              <a:round/>
              <a:headEnd type="none" w="sm" len="sm"/>
              <a:tailEnd type="none" w="sm" len="sm"/>
            </a:ln>
          </p:spPr>
        </p:cxnSp>
        <p:cxnSp>
          <p:nvCxnSpPr>
            <p:cNvPr id="194" name="Google Shape;194;g37953f45bf2_0_32"/>
            <p:cNvCxnSpPr/>
            <p:nvPr/>
          </p:nvCxnSpPr>
          <p:spPr>
            <a:xfrm rot="10800000" flipH="1">
              <a:off x="9126835" y="2807155"/>
              <a:ext cx="2282400" cy="900"/>
            </a:xfrm>
            <a:prstGeom prst="straightConnector1">
              <a:avLst/>
            </a:prstGeom>
            <a:noFill/>
            <a:ln w="50800" cap="flat" cmpd="sng">
              <a:solidFill>
                <a:srgbClr val="F05B71"/>
              </a:solidFill>
              <a:prstDash val="solid"/>
              <a:round/>
              <a:headEnd type="none" w="sm" len="sm"/>
              <a:tailEnd type="none" w="sm" len="sm"/>
            </a:ln>
          </p:spPr>
        </p:cxnSp>
        <p:cxnSp>
          <p:nvCxnSpPr>
            <p:cNvPr id="195" name="Google Shape;195;g37953f45bf2_0_32"/>
            <p:cNvCxnSpPr/>
            <p:nvPr/>
          </p:nvCxnSpPr>
          <p:spPr>
            <a:xfrm rot="10800000" flipH="1">
              <a:off x="11409235" y="2806255"/>
              <a:ext cx="2282400" cy="900"/>
            </a:xfrm>
            <a:prstGeom prst="straightConnector1">
              <a:avLst/>
            </a:prstGeom>
            <a:noFill/>
            <a:ln w="50800" cap="flat" cmpd="sng">
              <a:solidFill>
                <a:srgbClr val="FDC482"/>
              </a:solidFill>
              <a:prstDash val="solid"/>
              <a:round/>
              <a:headEnd type="none" w="sm" len="sm"/>
              <a:tailEnd type="none" w="sm" len="sm"/>
            </a:ln>
          </p:spPr>
        </p:cxnSp>
      </p:grpSp>
      <p:sp>
        <p:nvSpPr>
          <p:cNvPr id="196" name="Google Shape;196;g37953f45bf2_0_32"/>
          <p:cNvSpPr txBox="1"/>
          <p:nvPr/>
        </p:nvSpPr>
        <p:spPr>
          <a:xfrm>
            <a:off x="1660049" y="641100"/>
            <a:ext cx="16131300" cy="1077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000"/>
              <a:buFont typeface="Arial"/>
              <a:buNone/>
            </a:pPr>
            <a:r>
              <a:rPr lang="en-US" sz="7000" b="1" i="0" u="none" strike="noStrike" cap="none">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Project Overview</a:t>
            </a:r>
            <a:endParaRPr sz="7000" b="1" i="0" u="none" strike="noStrike" cap="none">
              <a:solidFill>
                <a:schemeClr val="dk1"/>
              </a:solidFill>
              <a:latin typeface="Montserrat"/>
              <a:ea typeface="Montserrat"/>
              <a:cs typeface="Montserrat"/>
              <a:sym typeface="Montserrat"/>
            </a:endParaRPr>
          </a:p>
        </p:txBody>
      </p:sp>
      <p:sp>
        <p:nvSpPr>
          <p:cNvPr id="197" name="Google Shape;197;g37953f45bf2_0_32"/>
          <p:cNvSpPr txBox="1"/>
          <p:nvPr/>
        </p:nvSpPr>
        <p:spPr>
          <a:xfrm>
            <a:off x="8083850" y="3708175"/>
            <a:ext cx="8826000" cy="4183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600" b="1">
                <a:solidFill>
                  <a:srgbClr val="888888"/>
                </a:solidFill>
                <a:latin typeface="Montserrat"/>
                <a:ea typeface="Montserrat"/>
                <a:cs typeface="Montserrat"/>
                <a:sym typeface="Montserrat"/>
              </a:rPr>
              <a:t>What</a:t>
            </a:r>
            <a:endParaRPr sz="1600" b="1">
              <a:solidFill>
                <a:srgbClr val="888888"/>
              </a:solidFill>
              <a:latin typeface="Montserrat"/>
              <a:ea typeface="Montserrat"/>
              <a:cs typeface="Montserrat"/>
              <a:sym typeface="Montserrat"/>
            </a:endParaRPr>
          </a:p>
          <a:p>
            <a:pPr marL="457200" lvl="0" indent="-330200" algn="l" rtl="0">
              <a:lnSpc>
                <a:spcPct val="115000"/>
              </a:lnSpc>
              <a:spcBef>
                <a:spcPts val="0"/>
              </a:spcBef>
              <a:spcAft>
                <a:spcPts val="0"/>
              </a:spcAft>
              <a:buClr>
                <a:srgbClr val="888888"/>
              </a:buClr>
              <a:buSzPts val="1600"/>
              <a:buFont typeface="Montserrat"/>
              <a:buChar char="➔"/>
            </a:pPr>
            <a:r>
              <a:rPr lang="en-US" sz="1600">
                <a:solidFill>
                  <a:srgbClr val="888888"/>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To</a:t>
            </a:r>
            <a:r>
              <a:rPr lang="en-US" sz="1600" b="1">
                <a:solidFill>
                  <a:srgbClr val="888888"/>
                </a:solidFill>
                <a:latin typeface="Montserrat"/>
                <a:ea typeface="Montserrat"/>
                <a:cs typeface="Montserrat"/>
                <a:sym typeface="Montserrat"/>
              </a:rPr>
              <a:t> further our understanding</a:t>
            </a:r>
            <a:r>
              <a:rPr lang="en-US" sz="1600">
                <a:solidFill>
                  <a:srgbClr val="888888"/>
                </a:solidFill>
                <a:latin typeface="Montserrat"/>
                <a:ea typeface="Montserrat"/>
                <a:cs typeface="Montserrat"/>
                <a:sym typeface="Montserrat"/>
              </a:rPr>
              <a:t> of how mine closure plans can be assessed for resilience and adaptive capacity to the long-term impacts of climate change.</a:t>
            </a:r>
            <a:endParaRPr sz="1600">
              <a:solidFill>
                <a:srgbClr val="888888"/>
              </a:solidFill>
              <a:latin typeface="Montserrat"/>
              <a:ea typeface="Montserrat"/>
              <a:cs typeface="Montserrat"/>
              <a:sym typeface="Montserrat"/>
            </a:endParaRPr>
          </a:p>
          <a:p>
            <a:pPr marL="0" lvl="0" indent="0" algn="l" rtl="0">
              <a:lnSpc>
                <a:spcPct val="115000"/>
              </a:lnSpc>
              <a:spcBef>
                <a:spcPts val="0"/>
              </a:spcBef>
              <a:spcAft>
                <a:spcPts val="0"/>
              </a:spcAft>
              <a:buNone/>
            </a:pPr>
            <a:endParaRPr sz="16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sz="16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US" sz="1600" b="1">
                <a:solidFill>
                  <a:schemeClr val="accent2"/>
                </a:solidFill>
                <a:latin typeface="Montserrat"/>
                <a:ea typeface="Montserrat"/>
                <a:cs typeface="Montserrat"/>
                <a:sym typeface="Montserrat"/>
              </a:rPr>
              <a:t>How</a:t>
            </a:r>
            <a:endParaRPr sz="1600" b="1">
              <a:solidFill>
                <a:schemeClr val="accent2"/>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US" b="1">
                <a:solidFill>
                  <a:schemeClr val="dk1"/>
                </a:solidFill>
                <a:latin typeface="Montserrat"/>
                <a:ea typeface="Montserrat"/>
                <a:cs typeface="Montserrat"/>
                <a:sym typeface="Montserrat"/>
              </a:rPr>
              <a:t>Research</a:t>
            </a:r>
            <a:r>
              <a:rPr lang="en-US">
                <a:solidFill>
                  <a:schemeClr val="dk1"/>
                </a:solidFill>
                <a:latin typeface="Montserrat"/>
                <a:ea typeface="Montserrat"/>
                <a:cs typeface="Montserrat"/>
                <a:sym typeface="Montserrat"/>
              </a:rPr>
              <a:t> - Assess current state of climate adaptation in post-closure planning and understand existing climate change adaptation mechanisms &amp; supports </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US" b="1">
                <a:solidFill>
                  <a:schemeClr val="dk1"/>
                </a:solidFill>
                <a:latin typeface="Montserrat"/>
                <a:ea typeface="Montserrat"/>
                <a:cs typeface="Montserrat"/>
                <a:sym typeface="Montserrat"/>
              </a:rPr>
              <a:t>Engagement</a:t>
            </a:r>
            <a:r>
              <a:rPr lang="en-US">
                <a:solidFill>
                  <a:schemeClr val="dk1"/>
                </a:solidFill>
                <a:latin typeface="Montserrat"/>
                <a:ea typeface="Montserrat"/>
                <a:cs typeface="Montserrat"/>
                <a:sym typeface="Montserrat"/>
              </a:rPr>
              <a:t> - Gather and integrate insight &amp; feedback from stakeholders,  rights holders and other interested parties including </a:t>
            </a:r>
            <a:r>
              <a:rPr lang="en-US">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Advisory Committee</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US" b="1">
                <a:solidFill>
                  <a:schemeClr val="dk1"/>
                </a:solidFill>
                <a:latin typeface="Montserrat"/>
                <a:ea typeface="Montserrat"/>
                <a:cs typeface="Montserrat"/>
                <a:sym typeface="Montserrat"/>
              </a:rPr>
              <a:t>Knowledge-sharing</a:t>
            </a:r>
            <a:r>
              <a:rPr lang="en-US">
                <a:solidFill>
                  <a:schemeClr val="dk1"/>
                </a:solidFill>
                <a:latin typeface="Montserrat"/>
                <a:ea typeface="Montserrat"/>
                <a:cs typeface="Montserrat"/>
                <a:sym typeface="Montserrat"/>
              </a:rPr>
              <a:t> - Use findings to inform development of a climate readiness assessment tool and share results</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sz="16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sz="1600" b="1">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None/>
            </a:pPr>
            <a:endParaRPr sz="1600">
              <a:solidFill>
                <a:srgbClr val="888888"/>
              </a:solidFill>
              <a:latin typeface="Montserrat"/>
              <a:ea typeface="Montserrat"/>
              <a:cs typeface="Montserrat"/>
              <a:sym typeface="Montserrat"/>
            </a:endParaRPr>
          </a:p>
        </p:txBody>
      </p:sp>
      <p:sp>
        <p:nvSpPr>
          <p:cNvPr id="198" name="Google Shape;198;g37953f45bf2_0_32"/>
          <p:cNvSpPr txBox="1"/>
          <p:nvPr/>
        </p:nvSpPr>
        <p:spPr>
          <a:xfrm>
            <a:off x="2218713" y="9955225"/>
            <a:ext cx="3798000" cy="36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dk1"/>
                </a:solidFill>
                <a:latin typeface="Montserrat"/>
                <a:ea typeface="Montserrat"/>
                <a:cs typeface="Montserrat"/>
                <a:sym typeface="Montserrat"/>
              </a:rPr>
              <a:t>Visual narratives by Yellowknife artist Alison McCreesh</a:t>
            </a:r>
            <a:endParaRPr sz="3200">
              <a:solidFill>
                <a:schemeClr val="dk1"/>
              </a:solidFill>
              <a:latin typeface="Montserrat"/>
              <a:ea typeface="Montserrat"/>
              <a:cs typeface="Montserrat"/>
              <a:sym typeface="Montserrat"/>
            </a:endParaRPr>
          </a:p>
        </p:txBody>
      </p:sp>
      <p:pic>
        <p:nvPicPr>
          <p:cNvPr id="199" name="Google Shape;199;g37953f45bf2_0_32"/>
          <p:cNvPicPr preferRelativeResize="0"/>
          <p:nvPr/>
        </p:nvPicPr>
        <p:blipFill rotWithShape="1">
          <a:blip r:embed="rId3">
            <a:alphaModFix/>
          </a:blip>
          <a:srcRect/>
          <a:stretch/>
        </p:blipFill>
        <p:spPr>
          <a:xfrm>
            <a:off x="-35675" y="3317750"/>
            <a:ext cx="7783946" cy="58379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3"/>
        <p:cNvGrpSpPr/>
        <p:nvPr/>
      </p:nvGrpSpPr>
      <p:grpSpPr>
        <a:xfrm>
          <a:off x="0" y="0"/>
          <a:ext cx="0" cy="0"/>
          <a:chOff x="0" y="0"/>
          <a:chExt cx="0" cy="0"/>
        </a:xfrm>
      </p:grpSpPr>
      <p:cxnSp>
        <p:nvCxnSpPr>
          <p:cNvPr id="204" name="Google Shape;204;g37953f45bf2_0_48"/>
          <p:cNvCxnSpPr/>
          <p:nvPr/>
        </p:nvCxnSpPr>
        <p:spPr>
          <a:xfrm>
            <a:off x="1133475" y="419100"/>
            <a:ext cx="0" cy="1675500"/>
          </a:xfrm>
          <a:prstGeom prst="straightConnector1">
            <a:avLst/>
          </a:prstGeom>
          <a:noFill/>
          <a:ln w="209550" cap="flat" cmpd="sng">
            <a:solidFill>
              <a:schemeClr val="accent1"/>
            </a:solidFill>
            <a:prstDash val="solid"/>
            <a:round/>
            <a:headEnd type="none" w="sm" len="sm"/>
            <a:tailEnd type="none" w="sm" len="sm"/>
          </a:ln>
        </p:spPr>
      </p:cxnSp>
      <p:sp>
        <p:nvSpPr>
          <p:cNvPr id="205" name="Google Shape;205;g37953f45bf2_0_48"/>
          <p:cNvSpPr txBox="1"/>
          <p:nvPr/>
        </p:nvSpPr>
        <p:spPr>
          <a:xfrm>
            <a:off x="1698929" y="1479139"/>
            <a:ext cx="12129900" cy="215400"/>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Clr>
                <a:srgbClr val="000000"/>
              </a:buClr>
              <a:buSzPts val="3999"/>
              <a:buFont typeface="Arial"/>
              <a:buNone/>
            </a:pPr>
            <a:endParaRPr sz="1400" b="0" i="0" u="none" strike="noStrike" cap="none">
              <a:solidFill>
                <a:srgbClr val="000000"/>
              </a:solidFill>
              <a:latin typeface="Arial"/>
              <a:ea typeface="Arial"/>
              <a:cs typeface="Arial"/>
              <a:sym typeface="Arial"/>
            </a:endParaRPr>
          </a:p>
        </p:txBody>
      </p:sp>
      <p:sp>
        <p:nvSpPr>
          <p:cNvPr id="206" name="Google Shape;206;g37953f45bf2_0_48"/>
          <p:cNvSpPr txBox="1"/>
          <p:nvPr/>
        </p:nvSpPr>
        <p:spPr>
          <a:xfrm>
            <a:off x="0" y="-228600"/>
            <a:ext cx="3000000" cy="3693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1200"/>
              <a:buFont typeface="Arial"/>
              <a:buNone/>
            </a:pPr>
            <a:endParaRPr sz="1200" b="0" i="0" u="none" strike="noStrike" cap="none">
              <a:solidFill>
                <a:srgbClr val="F05C71"/>
              </a:solidFill>
              <a:latin typeface="Montserrat"/>
              <a:ea typeface="Montserrat"/>
              <a:cs typeface="Montserrat"/>
              <a:sym typeface="Montserrat"/>
            </a:endParaRPr>
          </a:p>
        </p:txBody>
      </p:sp>
      <p:grpSp>
        <p:nvGrpSpPr>
          <p:cNvPr id="207" name="Google Shape;207;g37953f45bf2_0_48"/>
          <p:cNvGrpSpPr/>
          <p:nvPr/>
        </p:nvGrpSpPr>
        <p:grpSpPr>
          <a:xfrm>
            <a:off x="247" y="2475323"/>
            <a:ext cx="18287502" cy="42938"/>
            <a:chOff x="-2765" y="2806255"/>
            <a:chExt cx="13694400" cy="5400"/>
          </a:xfrm>
        </p:grpSpPr>
        <p:cxnSp>
          <p:nvCxnSpPr>
            <p:cNvPr id="208" name="Google Shape;208;g37953f45bf2_0_48"/>
            <p:cNvCxnSpPr/>
            <p:nvPr/>
          </p:nvCxnSpPr>
          <p:spPr>
            <a:xfrm rot="10800000" flipH="1">
              <a:off x="-2765" y="2810755"/>
              <a:ext cx="2282400" cy="900"/>
            </a:xfrm>
            <a:prstGeom prst="straightConnector1">
              <a:avLst/>
            </a:prstGeom>
            <a:noFill/>
            <a:ln w="50800" cap="flat" cmpd="sng">
              <a:solidFill>
                <a:srgbClr val="153056"/>
              </a:solidFill>
              <a:prstDash val="solid"/>
              <a:round/>
              <a:headEnd type="none" w="sm" len="sm"/>
              <a:tailEnd type="none" w="sm" len="sm"/>
            </a:ln>
          </p:spPr>
        </p:cxnSp>
        <p:cxnSp>
          <p:nvCxnSpPr>
            <p:cNvPr id="209" name="Google Shape;209;g37953f45bf2_0_48"/>
            <p:cNvCxnSpPr/>
            <p:nvPr/>
          </p:nvCxnSpPr>
          <p:spPr>
            <a:xfrm rot="10800000" flipH="1">
              <a:off x="2279635" y="2809855"/>
              <a:ext cx="2282400" cy="900"/>
            </a:xfrm>
            <a:prstGeom prst="straightConnector1">
              <a:avLst/>
            </a:prstGeom>
            <a:noFill/>
            <a:ln w="50800" cap="flat" cmpd="sng">
              <a:solidFill>
                <a:srgbClr val="1D3D72"/>
              </a:solidFill>
              <a:prstDash val="solid"/>
              <a:round/>
              <a:headEnd type="none" w="sm" len="sm"/>
              <a:tailEnd type="none" w="sm" len="sm"/>
            </a:ln>
          </p:spPr>
        </p:cxnSp>
        <p:cxnSp>
          <p:nvCxnSpPr>
            <p:cNvPr id="210" name="Google Shape;210;g37953f45bf2_0_48"/>
            <p:cNvCxnSpPr/>
            <p:nvPr/>
          </p:nvCxnSpPr>
          <p:spPr>
            <a:xfrm rot="10800000" flipH="1">
              <a:off x="4562035" y="2808955"/>
              <a:ext cx="2282400" cy="900"/>
            </a:xfrm>
            <a:prstGeom prst="straightConnector1">
              <a:avLst/>
            </a:prstGeom>
            <a:noFill/>
            <a:ln w="50800" cap="flat" cmpd="sng">
              <a:solidFill>
                <a:srgbClr val="124B8E"/>
              </a:solidFill>
              <a:prstDash val="solid"/>
              <a:round/>
              <a:headEnd type="none" w="sm" len="sm"/>
              <a:tailEnd type="none" w="sm" len="sm"/>
            </a:ln>
          </p:spPr>
        </p:cxnSp>
        <p:cxnSp>
          <p:nvCxnSpPr>
            <p:cNvPr id="211" name="Google Shape;211;g37953f45bf2_0_48"/>
            <p:cNvCxnSpPr/>
            <p:nvPr/>
          </p:nvCxnSpPr>
          <p:spPr>
            <a:xfrm rot="10800000" flipH="1">
              <a:off x="6844435" y="2808055"/>
              <a:ext cx="2282400" cy="900"/>
            </a:xfrm>
            <a:prstGeom prst="straightConnector1">
              <a:avLst/>
            </a:prstGeom>
            <a:noFill/>
            <a:ln w="50800" cap="flat" cmpd="sng">
              <a:solidFill>
                <a:srgbClr val="2E65B0"/>
              </a:solidFill>
              <a:prstDash val="solid"/>
              <a:round/>
              <a:headEnd type="none" w="sm" len="sm"/>
              <a:tailEnd type="none" w="sm" len="sm"/>
            </a:ln>
          </p:spPr>
        </p:cxnSp>
        <p:cxnSp>
          <p:nvCxnSpPr>
            <p:cNvPr id="212" name="Google Shape;212;g37953f45bf2_0_48"/>
            <p:cNvCxnSpPr/>
            <p:nvPr/>
          </p:nvCxnSpPr>
          <p:spPr>
            <a:xfrm rot="10800000" flipH="1">
              <a:off x="9126835" y="2807155"/>
              <a:ext cx="2282400" cy="900"/>
            </a:xfrm>
            <a:prstGeom prst="straightConnector1">
              <a:avLst/>
            </a:prstGeom>
            <a:noFill/>
            <a:ln w="50800" cap="flat" cmpd="sng">
              <a:solidFill>
                <a:srgbClr val="F05B71"/>
              </a:solidFill>
              <a:prstDash val="solid"/>
              <a:round/>
              <a:headEnd type="none" w="sm" len="sm"/>
              <a:tailEnd type="none" w="sm" len="sm"/>
            </a:ln>
          </p:spPr>
        </p:cxnSp>
        <p:cxnSp>
          <p:nvCxnSpPr>
            <p:cNvPr id="213" name="Google Shape;213;g37953f45bf2_0_48"/>
            <p:cNvCxnSpPr/>
            <p:nvPr/>
          </p:nvCxnSpPr>
          <p:spPr>
            <a:xfrm rot="10800000" flipH="1">
              <a:off x="11409235" y="2806255"/>
              <a:ext cx="2282400" cy="900"/>
            </a:xfrm>
            <a:prstGeom prst="straightConnector1">
              <a:avLst/>
            </a:prstGeom>
            <a:noFill/>
            <a:ln w="50800" cap="flat" cmpd="sng">
              <a:solidFill>
                <a:srgbClr val="FDC482"/>
              </a:solidFill>
              <a:prstDash val="solid"/>
              <a:round/>
              <a:headEnd type="none" w="sm" len="sm"/>
              <a:tailEnd type="none" w="sm" len="sm"/>
            </a:ln>
          </p:spPr>
        </p:cxnSp>
      </p:grpSp>
      <p:sp>
        <p:nvSpPr>
          <p:cNvPr id="214" name="Google Shape;214;g37953f45bf2_0_48"/>
          <p:cNvSpPr txBox="1"/>
          <p:nvPr/>
        </p:nvSpPr>
        <p:spPr>
          <a:xfrm>
            <a:off x="1660049" y="641100"/>
            <a:ext cx="16131300" cy="1077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000"/>
              <a:buFont typeface="Arial"/>
              <a:buNone/>
            </a:pPr>
            <a:r>
              <a:rPr lang="en-US" sz="7000" b="1" i="0" u="none" strike="noStrike" cap="none">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Project Overview</a:t>
            </a:r>
            <a:endParaRPr sz="7000" b="1" i="0" u="none" strike="noStrike" cap="none">
              <a:solidFill>
                <a:schemeClr val="dk1"/>
              </a:solidFill>
              <a:latin typeface="Montserrat"/>
              <a:ea typeface="Montserrat"/>
              <a:cs typeface="Montserrat"/>
              <a:sym typeface="Montserrat"/>
            </a:endParaRPr>
          </a:p>
        </p:txBody>
      </p:sp>
      <p:sp>
        <p:nvSpPr>
          <p:cNvPr id="215" name="Google Shape;215;g37953f45bf2_0_48"/>
          <p:cNvSpPr txBox="1"/>
          <p:nvPr/>
        </p:nvSpPr>
        <p:spPr>
          <a:xfrm>
            <a:off x="8083850" y="3708175"/>
            <a:ext cx="8826000" cy="5179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600" b="1">
                <a:solidFill>
                  <a:srgbClr val="888888"/>
                </a:solidFill>
                <a:latin typeface="Montserrat"/>
                <a:ea typeface="Montserrat"/>
                <a:cs typeface="Montserrat"/>
                <a:sym typeface="Montserrat"/>
              </a:rPr>
              <a:t>What</a:t>
            </a:r>
            <a:endParaRPr sz="1600" b="1">
              <a:solidFill>
                <a:srgbClr val="888888"/>
              </a:solidFill>
              <a:latin typeface="Montserrat"/>
              <a:ea typeface="Montserrat"/>
              <a:cs typeface="Montserrat"/>
              <a:sym typeface="Montserrat"/>
            </a:endParaRPr>
          </a:p>
          <a:p>
            <a:pPr marL="457200" lvl="0" indent="-330200" algn="l" rtl="0">
              <a:lnSpc>
                <a:spcPct val="115000"/>
              </a:lnSpc>
              <a:spcBef>
                <a:spcPts val="0"/>
              </a:spcBef>
              <a:spcAft>
                <a:spcPts val="0"/>
              </a:spcAft>
              <a:buClr>
                <a:srgbClr val="888888"/>
              </a:buClr>
              <a:buSzPts val="1600"/>
              <a:buFont typeface="Montserrat"/>
              <a:buChar char="➔"/>
            </a:pPr>
            <a:r>
              <a:rPr lang="en-US" sz="1600">
                <a:solidFill>
                  <a:srgbClr val="888888"/>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To</a:t>
            </a:r>
            <a:r>
              <a:rPr lang="en-US" sz="1600" b="1">
                <a:solidFill>
                  <a:srgbClr val="888888"/>
                </a:solidFill>
                <a:latin typeface="Montserrat"/>
                <a:ea typeface="Montserrat"/>
                <a:cs typeface="Montserrat"/>
                <a:sym typeface="Montserrat"/>
              </a:rPr>
              <a:t> further our understanding</a:t>
            </a:r>
            <a:r>
              <a:rPr lang="en-US" sz="1600">
                <a:solidFill>
                  <a:srgbClr val="888888"/>
                </a:solidFill>
                <a:latin typeface="Montserrat"/>
                <a:ea typeface="Montserrat"/>
                <a:cs typeface="Montserrat"/>
                <a:sym typeface="Montserrat"/>
              </a:rPr>
              <a:t> of how mine closure plans can be assessed for resilience and adaptive capacity to the long-term impacts of climate change.</a:t>
            </a:r>
            <a:endParaRPr sz="1600">
              <a:solidFill>
                <a:srgbClr val="888888"/>
              </a:solidFill>
              <a:latin typeface="Montserrat"/>
              <a:ea typeface="Montserrat"/>
              <a:cs typeface="Montserrat"/>
              <a:sym typeface="Montserrat"/>
            </a:endParaRPr>
          </a:p>
          <a:p>
            <a:pPr marL="0" lvl="0" indent="0" algn="l" rtl="0">
              <a:lnSpc>
                <a:spcPct val="115000"/>
              </a:lnSpc>
              <a:spcBef>
                <a:spcPts val="0"/>
              </a:spcBef>
              <a:spcAft>
                <a:spcPts val="0"/>
              </a:spcAft>
              <a:buNone/>
            </a:pPr>
            <a:endParaRPr sz="1600" b="1">
              <a:solidFill>
                <a:srgbClr val="888888"/>
              </a:solidFill>
              <a:latin typeface="Montserrat"/>
              <a:ea typeface="Montserrat"/>
              <a:cs typeface="Montserrat"/>
              <a:sym typeface="Montserrat"/>
            </a:endParaRPr>
          </a:p>
          <a:p>
            <a:pPr marL="0" lvl="0" indent="0" algn="l" rtl="0">
              <a:lnSpc>
                <a:spcPct val="115000"/>
              </a:lnSpc>
              <a:spcBef>
                <a:spcPts val="0"/>
              </a:spcBef>
              <a:spcAft>
                <a:spcPts val="0"/>
              </a:spcAft>
              <a:buNone/>
            </a:pPr>
            <a:endParaRPr sz="1600" b="1">
              <a:solidFill>
                <a:srgbClr val="888888"/>
              </a:solidFill>
              <a:latin typeface="Montserrat"/>
              <a:ea typeface="Montserrat"/>
              <a:cs typeface="Montserrat"/>
              <a:sym typeface="Montserrat"/>
            </a:endParaRPr>
          </a:p>
          <a:p>
            <a:pPr marL="0" lvl="0" indent="0" algn="l" rtl="0">
              <a:lnSpc>
                <a:spcPct val="115000"/>
              </a:lnSpc>
              <a:spcBef>
                <a:spcPts val="0"/>
              </a:spcBef>
              <a:spcAft>
                <a:spcPts val="0"/>
              </a:spcAft>
              <a:buNone/>
            </a:pPr>
            <a:r>
              <a:rPr lang="en-US" sz="1600" b="1">
                <a:solidFill>
                  <a:srgbClr val="888888"/>
                </a:solidFill>
                <a:latin typeface="Montserrat"/>
                <a:ea typeface="Montserrat"/>
                <a:cs typeface="Montserrat"/>
                <a:sym typeface="Montserrat"/>
              </a:rPr>
              <a:t>How</a:t>
            </a:r>
            <a:endParaRPr sz="1600" b="1">
              <a:solidFill>
                <a:srgbClr val="888888"/>
              </a:solidFill>
              <a:latin typeface="Montserrat"/>
              <a:ea typeface="Montserrat"/>
              <a:cs typeface="Montserrat"/>
              <a:sym typeface="Montserrat"/>
            </a:endParaRPr>
          </a:p>
          <a:p>
            <a:pPr marL="457200" lvl="0" indent="-317500" algn="l" rtl="0">
              <a:lnSpc>
                <a:spcPct val="115000"/>
              </a:lnSpc>
              <a:spcBef>
                <a:spcPts val="0"/>
              </a:spcBef>
              <a:spcAft>
                <a:spcPts val="0"/>
              </a:spcAft>
              <a:buClr>
                <a:srgbClr val="888888"/>
              </a:buClr>
              <a:buSzPts val="1400"/>
              <a:buFont typeface="Montserrat"/>
              <a:buChar char="➔"/>
            </a:pPr>
            <a:r>
              <a:rPr lang="en-US" b="1">
                <a:solidFill>
                  <a:srgbClr val="888888"/>
                </a:solidFill>
                <a:latin typeface="Montserrat"/>
                <a:ea typeface="Montserrat"/>
                <a:cs typeface="Montserrat"/>
                <a:sym typeface="Montserrat"/>
              </a:rPr>
              <a:t>Research</a:t>
            </a:r>
            <a:r>
              <a:rPr lang="en-US">
                <a:solidFill>
                  <a:srgbClr val="888888"/>
                </a:solidFill>
                <a:latin typeface="Montserrat"/>
                <a:ea typeface="Montserrat"/>
                <a:cs typeface="Montserrat"/>
                <a:sym typeface="Montserrat"/>
              </a:rPr>
              <a:t> - Assess current state of climate adaptation in post-closure planning and understand existing climate change adaptation mechanisms &amp; supports </a:t>
            </a:r>
            <a:endParaRPr>
              <a:solidFill>
                <a:srgbClr val="888888"/>
              </a:solidFill>
              <a:latin typeface="Montserrat"/>
              <a:ea typeface="Montserrat"/>
              <a:cs typeface="Montserrat"/>
              <a:sym typeface="Montserrat"/>
            </a:endParaRPr>
          </a:p>
          <a:p>
            <a:pPr marL="457200" lvl="0" indent="-317500" algn="l" rtl="0">
              <a:lnSpc>
                <a:spcPct val="115000"/>
              </a:lnSpc>
              <a:spcBef>
                <a:spcPts val="0"/>
              </a:spcBef>
              <a:spcAft>
                <a:spcPts val="0"/>
              </a:spcAft>
              <a:buClr>
                <a:srgbClr val="888888"/>
              </a:buClr>
              <a:buSzPts val="1400"/>
              <a:buFont typeface="Montserrat"/>
              <a:buChar char="➔"/>
            </a:pPr>
            <a:r>
              <a:rPr lang="en-US" b="1">
                <a:solidFill>
                  <a:srgbClr val="888888"/>
                </a:solidFill>
                <a:latin typeface="Montserrat"/>
                <a:ea typeface="Montserrat"/>
                <a:cs typeface="Montserrat"/>
                <a:sym typeface="Montserrat"/>
              </a:rPr>
              <a:t>Engagement</a:t>
            </a:r>
            <a:r>
              <a:rPr lang="en-US">
                <a:solidFill>
                  <a:srgbClr val="888888"/>
                </a:solidFill>
                <a:latin typeface="Montserrat"/>
                <a:ea typeface="Montserrat"/>
                <a:cs typeface="Montserrat"/>
                <a:sym typeface="Montserrat"/>
              </a:rPr>
              <a:t> - Gather and integrate insight &amp; feedback from stakeholders,  rights holders and other interested parties including </a:t>
            </a:r>
            <a:r>
              <a:rPr lang="en-US">
                <a:solidFill>
                  <a:srgbClr val="888888"/>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Advisory Committee</a:t>
            </a:r>
            <a:endParaRPr>
              <a:solidFill>
                <a:srgbClr val="888888"/>
              </a:solidFill>
              <a:latin typeface="Montserrat"/>
              <a:ea typeface="Montserrat"/>
              <a:cs typeface="Montserrat"/>
              <a:sym typeface="Montserrat"/>
            </a:endParaRPr>
          </a:p>
          <a:p>
            <a:pPr marL="457200" lvl="0" indent="-317500" algn="l" rtl="0">
              <a:lnSpc>
                <a:spcPct val="115000"/>
              </a:lnSpc>
              <a:spcBef>
                <a:spcPts val="0"/>
              </a:spcBef>
              <a:spcAft>
                <a:spcPts val="0"/>
              </a:spcAft>
              <a:buClr>
                <a:srgbClr val="888888"/>
              </a:buClr>
              <a:buSzPts val="1400"/>
              <a:buFont typeface="Montserrat"/>
              <a:buChar char="➔"/>
            </a:pPr>
            <a:r>
              <a:rPr lang="en-US" b="1">
                <a:solidFill>
                  <a:srgbClr val="888888"/>
                </a:solidFill>
                <a:latin typeface="Montserrat"/>
                <a:ea typeface="Montserrat"/>
                <a:cs typeface="Montserrat"/>
                <a:sym typeface="Montserrat"/>
              </a:rPr>
              <a:t>Knowledge-sharing</a:t>
            </a:r>
            <a:r>
              <a:rPr lang="en-US">
                <a:solidFill>
                  <a:srgbClr val="888888"/>
                </a:solidFill>
                <a:latin typeface="Montserrat"/>
                <a:ea typeface="Montserrat"/>
                <a:cs typeface="Montserrat"/>
                <a:sym typeface="Montserrat"/>
              </a:rPr>
              <a:t> - Use findings to inform development of a climate readiness assessment tool and share results</a:t>
            </a:r>
            <a:endParaRPr sz="1600">
              <a:solidFill>
                <a:srgbClr val="888888"/>
              </a:solidFill>
              <a:latin typeface="Montserrat"/>
              <a:ea typeface="Montserrat"/>
              <a:cs typeface="Montserrat"/>
              <a:sym typeface="Montserrat"/>
            </a:endParaRPr>
          </a:p>
          <a:p>
            <a:pPr marL="0" lvl="0" indent="0" algn="l" rtl="0">
              <a:lnSpc>
                <a:spcPct val="115000"/>
              </a:lnSpc>
              <a:spcBef>
                <a:spcPts val="0"/>
              </a:spcBef>
              <a:spcAft>
                <a:spcPts val="0"/>
              </a:spcAft>
              <a:buNone/>
            </a:pPr>
            <a:endParaRPr sz="16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sz="16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US" sz="1600" b="1">
                <a:solidFill>
                  <a:schemeClr val="accent3"/>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Why</a:t>
            </a:r>
            <a:endParaRPr sz="1600" b="1">
              <a:solidFill>
                <a:schemeClr val="accent3"/>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US" b="1">
                <a:solidFill>
                  <a:schemeClr val="dk1"/>
                </a:solidFill>
                <a:latin typeface="Montserrat"/>
                <a:ea typeface="Montserrat"/>
                <a:cs typeface="Montserrat"/>
                <a:sym typeface="Montserrat"/>
              </a:rPr>
              <a:t>Support &amp; build on existing efforts</a:t>
            </a:r>
            <a:r>
              <a:rPr lang="en-US">
                <a:solidFill>
                  <a:schemeClr val="dk1"/>
                </a:solidFill>
                <a:latin typeface="Montserrat"/>
                <a:ea typeface="Montserrat"/>
                <a:cs typeface="Montserrat"/>
                <a:sym typeface="Montserrat"/>
              </a:rPr>
              <a:t> to incorporate a climate lens into mine closure plans and protect human and environmental health</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US" b="1">
                <a:solidFill>
                  <a:schemeClr val="dk1"/>
                </a:solidFill>
                <a:latin typeface="Montserrat"/>
                <a:ea typeface="Montserrat"/>
                <a:cs typeface="Montserrat"/>
                <a:sym typeface="Montserrat"/>
              </a:rPr>
              <a:t>New frameworks are emerging</a:t>
            </a:r>
            <a:r>
              <a:rPr lang="en-US">
                <a:solidFill>
                  <a:schemeClr val="dk1"/>
                </a:solidFill>
                <a:latin typeface="Montserrat"/>
                <a:ea typeface="Montserrat"/>
                <a:cs typeface="Montserrat"/>
                <a:sym typeface="Montserrat"/>
              </a:rPr>
              <a:t> to integrate climate change into mine closure plans - however resources are limited and/or not well understood</a:t>
            </a:r>
            <a:endParaRPr sz="1600">
              <a:solidFill>
                <a:schemeClr val="dk1"/>
              </a:solidFill>
              <a:latin typeface="Montserrat"/>
              <a:ea typeface="Montserrat"/>
              <a:cs typeface="Montserrat"/>
              <a:sym typeface="Montserrat"/>
            </a:endParaRPr>
          </a:p>
        </p:txBody>
      </p:sp>
      <p:sp>
        <p:nvSpPr>
          <p:cNvPr id="216" name="Google Shape;216;g37953f45bf2_0_48"/>
          <p:cNvSpPr txBox="1"/>
          <p:nvPr/>
        </p:nvSpPr>
        <p:spPr>
          <a:xfrm>
            <a:off x="2218713" y="9955225"/>
            <a:ext cx="3798000" cy="36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dk1"/>
                </a:solidFill>
                <a:latin typeface="Montserrat"/>
                <a:ea typeface="Montserrat"/>
                <a:cs typeface="Montserrat"/>
                <a:sym typeface="Montserrat"/>
              </a:rPr>
              <a:t>Visual narratives by Yellowknife artist Alison McCreesh</a:t>
            </a:r>
            <a:endParaRPr sz="3200">
              <a:solidFill>
                <a:schemeClr val="dk1"/>
              </a:solidFill>
              <a:latin typeface="Montserrat"/>
              <a:ea typeface="Montserrat"/>
              <a:cs typeface="Montserrat"/>
              <a:sym typeface="Montserrat"/>
            </a:endParaRPr>
          </a:p>
        </p:txBody>
      </p:sp>
      <p:pic>
        <p:nvPicPr>
          <p:cNvPr id="217" name="Google Shape;217;g37953f45bf2_0_48"/>
          <p:cNvPicPr preferRelativeResize="0"/>
          <p:nvPr/>
        </p:nvPicPr>
        <p:blipFill rotWithShape="1">
          <a:blip r:embed="rId3">
            <a:alphaModFix/>
          </a:blip>
          <a:srcRect/>
          <a:stretch/>
        </p:blipFill>
        <p:spPr>
          <a:xfrm>
            <a:off x="-35675" y="3317750"/>
            <a:ext cx="7783946" cy="5837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1"/>
        <p:cNvGrpSpPr/>
        <p:nvPr/>
      </p:nvGrpSpPr>
      <p:grpSpPr>
        <a:xfrm>
          <a:off x="0" y="0"/>
          <a:ext cx="0" cy="0"/>
          <a:chOff x="0" y="0"/>
          <a:chExt cx="0" cy="0"/>
        </a:xfrm>
      </p:grpSpPr>
      <p:cxnSp>
        <p:nvCxnSpPr>
          <p:cNvPr id="222" name="Google Shape;222;g381ca1501ed_0_292"/>
          <p:cNvCxnSpPr/>
          <p:nvPr/>
        </p:nvCxnSpPr>
        <p:spPr>
          <a:xfrm>
            <a:off x="1133475" y="419100"/>
            <a:ext cx="0" cy="1675500"/>
          </a:xfrm>
          <a:prstGeom prst="straightConnector1">
            <a:avLst/>
          </a:prstGeom>
          <a:noFill/>
          <a:ln w="209550" cap="flat" cmpd="sng">
            <a:solidFill>
              <a:schemeClr val="accent4"/>
            </a:solidFill>
            <a:prstDash val="solid"/>
            <a:round/>
            <a:headEnd type="none" w="sm" len="sm"/>
            <a:tailEnd type="none" w="sm" len="sm"/>
          </a:ln>
        </p:spPr>
      </p:cxnSp>
      <p:sp>
        <p:nvSpPr>
          <p:cNvPr id="223" name="Google Shape;223;g381ca1501ed_0_292"/>
          <p:cNvSpPr txBox="1"/>
          <p:nvPr/>
        </p:nvSpPr>
        <p:spPr>
          <a:xfrm>
            <a:off x="0" y="-304800"/>
            <a:ext cx="3000000" cy="3693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1200"/>
              <a:buFont typeface="Arial"/>
              <a:buNone/>
            </a:pPr>
            <a:endParaRPr sz="1200" b="0" i="0" u="none" strike="noStrike" cap="none">
              <a:solidFill>
                <a:srgbClr val="F05C71"/>
              </a:solidFill>
              <a:latin typeface="Montserrat"/>
              <a:ea typeface="Montserrat"/>
              <a:cs typeface="Montserrat"/>
              <a:sym typeface="Montserrat"/>
            </a:endParaRPr>
          </a:p>
        </p:txBody>
      </p:sp>
      <p:sp>
        <p:nvSpPr>
          <p:cNvPr id="224" name="Google Shape;224;g381ca1501ed_0_292"/>
          <p:cNvSpPr txBox="1"/>
          <p:nvPr/>
        </p:nvSpPr>
        <p:spPr>
          <a:xfrm>
            <a:off x="1660054" y="641100"/>
            <a:ext cx="11863200" cy="1077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000"/>
              <a:buFont typeface="Arial"/>
              <a:buNone/>
            </a:pPr>
            <a:r>
              <a:rPr lang="en-US" sz="7000" b="1" i="0" u="none" strike="noStrike" cap="none">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Project</a:t>
            </a:r>
            <a:r>
              <a:rPr lang="en-US" sz="7000" b="1" i="0" u="none" strike="noStrike" cap="none">
                <a:solidFill>
                  <a:schemeClr val="dk1"/>
                </a:solidFill>
                <a:latin typeface="Montserrat"/>
                <a:ea typeface="Montserrat"/>
                <a:cs typeface="Montserrat"/>
                <a:sym typeface="Montserrat"/>
              </a:rPr>
              <a:t> Timeline</a:t>
            </a:r>
            <a:endParaRPr sz="400" b="1" i="0" u="none" strike="noStrike" cap="none">
              <a:solidFill>
                <a:schemeClr val="dk1"/>
              </a:solidFill>
              <a:latin typeface="Montserrat"/>
              <a:ea typeface="Montserrat"/>
              <a:cs typeface="Montserrat"/>
              <a:sym typeface="Montserrat"/>
            </a:endParaRPr>
          </a:p>
        </p:txBody>
      </p:sp>
      <p:pic>
        <p:nvPicPr>
          <p:cNvPr id="225" name="Google Shape;225;g381ca1501ed_0_292" title="Screenshot 2025-08-25 at 4.39.41 PM.png"/>
          <p:cNvPicPr preferRelativeResize="0"/>
          <p:nvPr/>
        </p:nvPicPr>
        <p:blipFill>
          <a:blip r:embed="rId3">
            <a:alphaModFix/>
          </a:blip>
          <a:stretch>
            <a:fillRect/>
          </a:stretch>
        </p:blipFill>
        <p:spPr>
          <a:xfrm>
            <a:off x="1133463" y="2833761"/>
            <a:ext cx="5817920" cy="7132987"/>
          </a:xfrm>
          <a:prstGeom prst="rect">
            <a:avLst/>
          </a:prstGeom>
          <a:noFill/>
          <a:ln>
            <a:noFill/>
          </a:ln>
        </p:spPr>
      </p:pic>
      <p:grpSp>
        <p:nvGrpSpPr>
          <p:cNvPr id="226" name="Google Shape;226;g381ca1501ed_0_292"/>
          <p:cNvGrpSpPr/>
          <p:nvPr/>
        </p:nvGrpSpPr>
        <p:grpSpPr>
          <a:xfrm>
            <a:off x="247" y="2470473"/>
            <a:ext cx="18287502" cy="42938"/>
            <a:chOff x="-2765" y="2806255"/>
            <a:chExt cx="13694400" cy="5400"/>
          </a:xfrm>
        </p:grpSpPr>
        <p:cxnSp>
          <p:nvCxnSpPr>
            <p:cNvPr id="227" name="Google Shape;227;g381ca1501ed_0_292"/>
            <p:cNvCxnSpPr/>
            <p:nvPr/>
          </p:nvCxnSpPr>
          <p:spPr>
            <a:xfrm rot="10800000" flipH="1">
              <a:off x="-2765" y="2810755"/>
              <a:ext cx="2282400" cy="900"/>
            </a:xfrm>
            <a:prstGeom prst="straightConnector1">
              <a:avLst/>
            </a:prstGeom>
            <a:noFill/>
            <a:ln w="50800" cap="flat" cmpd="sng">
              <a:solidFill>
                <a:srgbClr val="153056"/>
              </a:solidFill>
              <a:prstDash val="solid"/>
              <a:round/>
              <a:headEnd type="none" w="sm" len="sm"/>
              <a:tailEnd type="none" w="sm" len="sm"/>
            </a:ln>
          </p:spPr>
        </p:cxnSp>
        <p:cxnSp>
          <p:nvCxnSpPr>
            <p:cNvPr id="228" name="Google Shape;228;g381ca1501ed_0_292"/>
            <p:cNvCxnSpPr/>
            <p:nvPr/>
          </p:nvCxnSpPr>
          <p:spPr>
            <a:xfrm rot="10800000" flipH="1">
              <a:off x="2279635" y="2809855"/>
              <a:ext cx="2282400" cy="900"/>
            </a:xfrm>
            <a:prstGeom prst="straightConnector1">
              <a:avLst/>
            </a:prstGeom>
            <a:noFill/>
            <a:ln w="50800" cap="flat" cmpd="sng">
              <a:solidFill>
                <a:srgbClr val="1D3D72"/>
              </a:solidFill>
              <a:prstDash val="solid"/>
              <a:round/>
              <a:headEnd type="none" w="sm" len="sm"/>
              <a:tailEnd type="none" w="sm" len="sm"/>
            </a:ln>
          </p:spPr>
        </p:cxnSp>
        <p:cxnSp>
          <p:nvCxnSpPr>
            <p:cNvPr id="229" name="Google Shape;229;g381ca1501ed_0_292"/>
            <p:cNvCxnSpPr/>
            <p:nvPr/>
          </p:nvCxnSpPr>
          <p:spPr>
            <a:xfrm rot="10800000" flipH="1">
              <a:off x="4562035" y="2808955"/>
              <a:ext cx="2282400" cy="900"/>
            </a:xfrm>
            <a:prstGeom prst="straightConnector1">
              <a:avLst/>
            </a:prstGeom>
            <a:noFill/>
            <a:ln w="50800" cap="flat" cmpd="sng">
              <a:solidFill>
                <a:srgbClr val="124B8E"/>
              </a:solidFill>
              <a:prstDash val="solid"/>
              <a:round/>
              <a:headEnd type="none" w="sm" len="sm"/>
              <a:tailEnd type="none" w="sm" len="sm"/>
            </a:ln>
          </p:spPr>
        </p:cxnSp>
        <p:cxnSp>
          <p:nvCxnSpPr>
            <p:cNvPr id="230" name="Google Shape;230;g381ca1501ed_0_292"/>
            <p:cNvCxnSpPr/>
            <p:nvPr/>
          </p:nvCxnSpPr>
          <p:spPr>
            <a:xfrm rot="10800000" flipH="1">
              <a:off x="6844435" y="2808055"/>
              <a:ext cx="2282400" cy="900"/>
            </a:xfrm>
            <a:prstGeom prst="straightConnector1">
              <a:avLst/>
            </a:prstGeom>
            <a:noFill/>
            <a:ln w="50800" cap="flat" cmpd="sng">
              <a:solidFill>
                <a:srgbClr val="2E65B0"/>
              </a:solidFill>
              <a:prstDash val="solid"/>
              <a:round/>
              <a:headEnd type="none" w="sm" len="sm"/>
              <a:tailEnd type="none" w="sm" len="sm"/>
            </a:ln>
          </p:spPr>
        </p:cxnSp>
        <p:cxnSp>
          <p:nvCxnSpPr>
            <p:cNvPr id="231" name="Google Shape;231;g381ca1501ed_0_292"/>
            <p:cNvCxnSpPr/>
            <p:nvPr/>
          </p:nvCxnSpPr>
          <p:spPr>
            <a:xfrm rot="10800000" flipH="1">
              <a:off x="9126835" y="2807155"/>
              <a:ext cx="2282400" cy="900"/>
            </a:xfrm>
            <a:prstGeom prst="straightConnector1">
              <a:avLst/>
            </a:prstGeom>
            <a:noFill/>
            <a:ln w="50800" cap="flat" cmpd="sng">
              <a:solidFill>
                <a:srgbClr val="F05B71"/>
              </a:solidFill>
              <a:prstDash val="solid"/>
              <a:round/>
              <a:headEnd type="none" w="sm" len="sm"/>
              <a:tailEnd type="none" w="sm" len="sm"/>
            </a:ln>
          </p:spPr>
        </p:cxnSp>
        <p:cxnSp>
          <p:nvCxnSpPr>
            <p:cNvPr id="232" name="Google Shape;232;g381ca1501ed_0_292"/>
            <p:cNvCxnSpPr/>
            <p:nvPr/>
          </p:nvCxnSpPr>
          <p:spPr>
            <a:xfrm rot="10800000" flipH="1">
              <a:off x="11409235" y="2806255"/>
              <a:ext cx="2282400" cy="900"/>
            </a:xfrm>
            <a:prstGeom prst="straightConnector1">
              <a:avLst/>
            </a:prstGeom>
            <a:noFill/>
            <a:ln w="50800" cap="flat" cmpd="sng">
              <a:solidFill>
                <a:srgbClr val="FDC482"/>
              </a:solidFill>
              <a:prstDash val="solid"/>
              <a:round/>
              <a:headEnd type="none" w="sm" len="sm"/>
              <a:tailEnd type="none" w="sm" len="sm"/>
            </a:ln>
          </p:spPr>
        </p:cxnSp>
      </p:grpSp>
      <p:sp>
        <p:nvSpPr>
          <p:cNvPr id="233" name="Google Shape;233;g381ca1501ed_0_292"/>
          <p:cNvSpPr/>
          <p:nvPr/>
        </p:nvSpPr>
        <p:spPr>
          <a:xfrm>
            <a:off x="9472545" y="5463028"/>
            <a:ext cx="755400" cy="46800"/>
          </a:xfrm>
          <a:prstGeom prst="roundRect">
            <a:avLst>
              <a:gd name="adj" fmla="val 50000"/>
            </a:avLst>
          </a:prstGeom>
          <a:solidFill>
            <a:schemeClr val="dk2"/>
          </a:solidFill>
          <a:ln>
            <a:noFill/>
          </a:ln>
        </p:spPr>
        <p:txBody>
          <a:bodyPr spcFirstLastPara="1" wrap="square" lIns="116200" tIns="116200" rIns="116200" bIns="116200" anchor="ctr" anchorCtr="0">
            <a:noAutofit/>
          </a:bodyPr>
          <a:lstStyle/>
          <a:p>
            <a:pPr marL="0" lvl="0" indent="0" algn="l" rtl="0">
              <a:spcBef>
                <a:spcPts val="0"/>
              </a:spcBef>
              <a:spcAft>
                <a:spcPts val="0"/>
              </a:spcAft>
              <a:buNone/>
            </a:pPr>
            <a:endParaRPr>
              <a:solidFill>
                <a:schemeClr val="dk1"/>
              </a:solidFill>
            </a:endParaRPr>
          </a:p>
        </p:txBody>
      </p:sp>
      <p:sp>
        <p:nvSpPr>
          <p:cNvPr id="234" name="Google Shape;234;g381ca1501ed_0_292"/>
          <p:cNvSpPr/>
          <p:nvPr/>
        </p:nvSpPr>
        <p:spPr>
          <a:xfrm>
            <a:off x="7794660" y="4715100"/>
            <a:ext cx="1347600" cy="1347600"/>
          </a:xfrm>
          <a:prstGeom prst="ellipse">
            <a:avLst/>
          </a:prstGeom>
          <a:noFill/>
          <a:ln w="86375" cap="flat" cmpd="sng">
            <a:solidFill>
              <a:schemeClr val="dk1"/>
            </a:solidFill>
            <a:prstDash val="solid"/>
            <a:round/>
            <a:headEnd type="none" w="sm" len="sm"/>
            <a:tailEnd type="none" w="sm" len="sm"/>
          </a:ln>
        </p:spPr>
        <p:txBody>
          <a:bodyPr spcFirstLastPara="1" wrap="square" lIns="207300" tIns="207300" rIns="207300" bIns="207300" anchor="ctr" anchorCtr="0">
            <a:noAutofit/>
          </a:bodyPr>
          <a:lstStyle/>
          <a:p>
            <a:pPr marL="0" lvl="0" indent="0" algn="l" rtl="0">
              <a:spcBef>
                <a:spcPts val="0"/>
              </a:spcBef>
              <a:spcAft>
                <a:spcPts val="0"/>
              </a:spcAft>
              <a:buNone/>
            </a:pPr>
            <a:endParaRPr sz="2497">
              <a:solidFill>
                <a:schemeClr val="dk1"/>
              </a:solidFill>
            </a:endParaRPr>
          </a:p>
        </p:txBody>
      </p:sp>
      <p:sp>
        <p:nvSpPr>
          <p:cNvPr id="235" name="Google Shape;235;g381ca1501ed_0_292"/>
          <p:cNvSpPr txBox="1"/>
          <p:nvPr/>
        </p:nvSpPr>
        <p:spPr>
          <a:xfrm>
            <a:off x="7883760" y="4974924"/>
            <a:ext cx="1169400" cy="827700"/>
          </a:xfrm>
          <a:prstGeom prst="rect">
            <a:avLst/>
          </a:prstGeom>
          <a:noFill/>
          <a:ln>
            <a:noFill/>
          </a:ln>
        </p:spPr>
        <p:txBody>
          <a:bodyPr spcFirstLastPara="1" wrap="square" lIns="207300" tIns="207300" rIns="207300" bIns="207300" anchor="t" anchorCtr="0">
            <a:noAutofit/>
          </a:bodyPr>
          <a:lstStyle/>
          <a:p>
            <a:pPr marL="0" lvl="0" indent="0" algn="ctr" rtl="0">
              <a:lnSpc>
                <a:spcPct val="115000"/>
              </a:lnSpc>
              <a:spcBef>
                <a:spcPts val="0"/>
              </a:spcBef>
              <a:spcAft>
                <a:spcPts val="3628"/>
              </a:spcAft>
              <a:buNone/>
            </a:pPr>
            <a:r>
              <a:rPr lang="en-US" sz="1813" b="1">
                <a:solidFill>
                  <a:schemeClr val="dk1"/>
                </a:solidFill>
                <a:latin typeface="Roboto"/>
                <a:ea typeface="Roboto"/>
                <a:cs typeface="Roboto"/>
                <a:sym typeface="Roboto"/>
              </a:rPr>
              <a:t>Phase 1</a:t>
            </a:r>
            <a:endParaRPr sz="1813" b="1">
              <a:solidFill>
                <a:schemeClr val="dk1"/>
              </a:solidFill>
              <a:latin typeface="Roboto"/>
              <a:ea typeface="Roboto"/>
              <a:cs typeface="Roboto"/>
              <a:sym typeface="Roboto"/>
            </a:endParaRPr>
          </a:p>
        </p:txBody>
      </p:sp>
      <p:sp>
        <p:nvSpPr>
          <p:cNvPr id="236" name="Google Shape;236;g381ca1501ed_0_292"/>
          <p:cNvSpPr txBox="1"/>
          <p:nvPr/>
        </p:nvSpPr>
        <p:spPr>
          <a:xfrm>
            <a:off x="7364926" y="6201790"/>
            <a:ext cx="2172300" cy="567300"/>
          </a:xfrm>
          <a:prstGeom prst="rect">
            <a:avLst/>
          </a:prstGeom>
          <a:noFill/>
          <a:ln>
            <a:noFill/>
          </a:ln>
        </p:spPr>
        <p:txBody>
          <a:bodyPr spcFirstLastPara="1" wrap="square" lIns="116200" tIns="116200" rIns="116200" bIns="116200" anchor="b" anchorCtr="0">
            <a:noAutofit/>
          </a:bodyPr>
          <a:lstStyle/>
          <a:p>
            <a:pPr marL="0" lvl="0" indent="0" algn="ctr" rtl="0">
              <a:lnSpc>
                <a:spcPct val="115000"/>
              </a:lnSpc>
              <a:spcBef>
                <a:spcPts val="0"/>
              </a:spcBef>
              <a:spcAft>
                <a:spcPts val="0"/>
              </a:spcAft>
              <a:buNone/>
            </a:pPr>
            <a:r>
              <a:rPr lang="en-US" sz="1270" b="1">
                <a:solidFill>
                  <a:schemeClr val="dk1"/>
                </a:solidFill>
                <a:latin typeface="Roboto"/>
                <a:ea typeface="Roboto"/>
                <a:cs typeface="Roboto"/>
                <a:sym typeface="Roboto"/>
              </a:rPr>
              <a:t>April 2024 - Sep 2024</a:t>
            </a:r>
            <a:endParaRPr sz="1270" b="1">
              <a:solidFill>
                <a:schemeClr val="dk1"/>
              </a:solidFill>
              <a:latin typeface="Roboto"/>
              <a:ea typeface="Roboto"/>
              <a:cs typeface="Roboto"/>
              <a:sym typeface="Roboto"/>
            </a:endParaRPr>
          </a:p>
        </p:txBody>
      </p:sp>
      <p:sp>
        <p:nvSpPr>
          <p:cNvPr id="237" name="Google Shape;237;g381ca1501ed_0_292"/>
          <p:cNvSpPr txBox="1"/>
          <p:nvPr/>
        </p:nvSpPr>
        <p:spPr>
          <a:xfrm>
            <a:off x="7335778" y="6782386"/>
            <a:ext cx="2230500" cy="937200"/>
          </a:xfrm>
          <a:prstGeom prst="rect">
            <a:avLst/>
          </a:prstGeom>
          <a:noFill/>
          <a:ln>
            <a:noFill/>
          </a:ln>
        </p:spPr>
        <p:txBody>
          <a:bodyPr spcFirstLastPara="1" wrap="square" lIns="116200" tIns="116200" rIns="116200" bIns="116200" anchor="t" anchorCtr="0">
            <a:noAutofit/>
          </a:bodyPr>
          <a:lstStyle/>
          <a:p>
            <a:pPr marL="0" lvl="0" indent="0" algn="ctr" rtl="0">
              <a:spcBef>
                <a:spcPts val="0"/>
              </a:spcBef>
              <a:spcAft>
                <a:spcPts val="0"/>
              </a:spcAft>
              <a:buClr>
                <a:srgbClr val="000000"/>
              </a:buClr>
              <a:buSzPts val="1397"/>
              <a:buFont typeface="Arial"/>
              <a:buNone/>
            </a:pPr>
            <a:r>
              <a:rPr lang="en-US" sz="1397">
                <a:solidFill>
                  <a:schemeClr val="dk1"/>
                </a:solidFill>
                <a:latin typeface="Montserrat"/>
                <a:ea typeface="Montserrat"/>
                <a:cs typeface="Montserrat"/>
                <a:sym typeface="Montserrat"/>
              </a:rPr>
              <a:t>Project Planning &amp; Background </a:t>
            </a:r>
            <a:endParaRPr sz="1397">
              <a:solidFill>
                <a:schemeClr val="dk1"/>
              </a:solidFill>
              <a:latin typeface="Montserrat"/>
              <a:ea typeface="Montserrat"/>
              <a:cs typeface="Montserrat"/>
              <a:sym typeface="Montserrat"/>
            </a:endParaRPr>
          </a:p>
          <a:p>
            <a:pPr marL="0" lvl="0" indent="0" algn="ctr" rtl="0">
              <a:spcBef>
                <a:spcPts val="0"/>
              </a:spcBef>
              <a:spcAft>
                <a:spcPts val="0"/>
              </a:spcAft>
              <a:buClr>
                <a:srgbClr val="000000"/>
              </a:buClr>
              <a:buSzPts val="1397"/>
              <a:buFont typeface="Arial"/>
              <a:buNone/>
            </a:pPr>
            <a:r>
              <a:rPr lang="en-US" sz="1397">
                <a:solidFill>
                  <a:schemeClr val="dk1"/>
                </a:solidFill>
                <a:latin typeface="Montserrat"/>
                <a:ea typeface="Montserrat"/>
                <a:cs typeface="Montserrat"/>
                <a:sym typeface="Montserrat"/>
              </a:rPr>
              <a:t>Research</a:t>
            </a:r>
            <a:endParaRPr sz="1016">
              <a:solidFill>
                <a:schemeClr val="dk1"/>
              </a:solidFill>
              <a:latin typeface="Roboto"/>
              <a:ea typeface="Roboto"/>
              <a:cs typeface="Roboto"/>
              <a:sym typeface="Roboto"/>
            </a:endParaRPr>
          </a:p>
        </p:txBody>
      </p:sp>
      <p:sp>
        <p:nvSpPr>
          <p:cNvPr id="238" name="Google Shape;238;g381ca1501ed_0_292"/>
          <p:cNvSpPr/>
          <p:nvPr/>
        </p:nvSpPr>
        <p:spPr>
          <a:xfrm>
            <a:off x="10558235" y="4715212"/>
            <a:ext cx="1347600" cy="1347600"/>
          </a:xfrm>
          <a:prstGeom prst="ellipse">
            <a:avLst/>
          </a:prstGeom>
          <a:noFill/>
          <a:ln w="86375" cap="flat" cmpd="sng">
            <a:solidFill>
              <a:schemeClr val="accent4"/>
            </a:solidFill>
            <a:prstDash val="solid"/>
            <a:round/>
            <a:headEnd type="none" w="sm" len="sm"/>
            <a:tailEnd type="none" w="sm" len="sm"/>
          </a:ln>
        </p:spPr>
        <p:txBody>
          <a:bodyPr spcFirstLastPara="1" wrap="square" lIns="207300" tIns="207300" rIns="207300" bIns="207300" anchor="ctr" anchorCtr="0">
            <a:noAutofit/>
          </a:bodyPr>
          <a:lstStyle/>
          <a:p>
            <a:pPr marL="0" lvl="0" indent="0" algn="l" rtl="0">
              <a:spcBef>
                <a:spcPts val="0"/>
              </a:spcBef>
              <a:spcAft>
                <a:spcPts val="0"/>
              </a:spcAft>
              <a:buNone/>
            </a:pPr>
            <a:endParaRPr sz="2497">
              <a:solidFill>
                <a:schemeClr val="dk1"/>
              </a:solidFill>
            </a:endParaRPr>
          </a:p>
        </p:txBody>
      </p:sp>
      <p:sp>
        <p:nvSpPr>
          <p:cNvPr id="239" name="Google Shape;239;g381ca1501ed_0_292"/>
          <p:cNvSpPr/>
          <p:nvPr/>
        </p:nvSpPr>
        <p:spPr>
          <a:xfrm>
            <a:off x="13299460" y="4715100"/>
            <a:ext cx="1347600" cy="1347600"/>
          </a:xfrm>
          <a:prstGeom prst="ellipse">
            <a:avLst/>
          </a:prstGeom>
          <a:noFill/>
          <a:ln w="86425" cap="flat" cmpd="sng">
            <a:solidFill>
              <a:schemeClr val="accent2"/>
            </a:solidFill>
            <a:prstDash val="solid"/>
            <a:round/>
            <a:headEnd type="none" w="sm" len="sm"/>
            <a:tailEnd type="none" w="sm" len="sm"/>
          </a:ln>
        </p:spPr>
        <p:txBody>
          <a:bodyPr spcFirstLastPara="1" wrap="square" lIns="207325" tIns="207325" rIns="207325" bIns="207325" anchor="ctr" anchorCtr="0">
            <a:noAutofit/>
          </a:bodyPr>
          <a:lstStyle/>
          <a:p>
            <a:pPr marL="0" lvl="0" indent="0" algn="l" rtl="0">
              <a:spcBef>
                <a:spcPts val="0"/>
              </a:spcBef>
              <a:spcAft>
                <a:spcPts val="0"/>
              </a:spcAft>
              <a:buNone/>
            </a:pPr>
            <a:endParaRPr sz="2497">
              <a:solidFill>
                <a:schemeClr val="dk1"/>
              </a:solidFill>
            </a:endParaRPr>
          </a:p>
        </p:txBody>
      </p:sp>
      <p:sp>
        <p:nvSpPr>
          <p:cNvPr id="240" name="Google Shape;240;g381ca1501ed_0_292"/>
          <p:cNvSpPr/>
          <p:nvPr/>
        </p:nvSpPr>
        <p:spPr>
          <a:xfrm>
            <a:off x="16074070" y="4715099"/>
            <a:ext cx="1347600" cy="1347600"/>
          </a:xfrm>
          <a:prstGeom prst="ellipse">
            <a:avLst/>
          </a:prstGeom>
          <a:noFill/>
          <a:ln w="86400" cap="flat" cmpd="sng">
            <a:solidFill>
              <a:schemeClr val="accent3"/>
            </a:solidFill>
            <a:prstDash val="solid"/>
            <a:round/>
            <a:headEnd type="none" w="sm" len="sm"/>
            <a:tailEnd type="none" w="sm" len="sm"/>
          </a:ln>
        </p:spPr>
        <p:txBody>
          <a:bodyPr spcFirstLastPara="1" wrap="square" lIns="207275" tIns="207275" rIns="207275" bIns="207275" anchor="ctr" anchorCtr="0">
            <a:noAutofit/>
          </a:bodyPr>
          <a:lstStyle/>
          <a:p>
            <a:pPr marL="0" lvl="0" indent="0" algn="l" rtl="0">
              <a:spcBef>
                <a:spcPts val="0"/>
              </a:spcBef>
              <a:spcAft>
                <a:spcPts val="0"/>
              </a:spcAft>
              <a:buNone/>
            </a:pPr>
            <a:endParaRPr sz="2497">
              <a:solidFill>
                <a:schemeClr val="dk1"/>
              </a:solidFill>
            </a:endParaRPr>
          </a:p>
        </p:txBody>
      </p:sp>
      <p:sp>
        <p:nvSpPr>
          <p:cNvPr id="241" name="Google Shape;241;g381ca1501ed_0_292"/>
          <p:cNvSpPr/>
          <p:nvPr/>
        </p:nvSpPr>
        <p:spPr>
          <a:xfrm>
            <a:off x="12224948" y="5463028"/>
            <a:ext cx="755400" cy="46800"/>
          </a:xfrm>
          <a:prstGeom prst="roundRect">
            <a:avLst>
              <a:gd name="adj" fmla="val 50000"/>
            </a:avLst>
          </a:prstGeom>
          <a:solidFill>
            <a:schemeClr val="dk1"/>
          </a:solidFill>
          <a:ln>
            <a:noFill/>
          </a:ln>
        </p:spPr>
        <p:txBody>
          <a:bodyPr spcFirstLastPara="1" wrap="square" lIns="116200" tIns="116200" rIns="116200" bIns="116200" anchor="ctr" anchorCtr="0">
            <a:noAutofit/>
          </a:bodyPr>
          <a:lstStyle/>
          <a:p>
            <a:pPr marL="0" lvl="0" indent="0" algn="l" rtl="0">
              <a:spcBef>
                <a:spcPts val="0"/>
              </a:spcBef>
              <a:spcAft>
                <a:spcPts val="0"/>
              </a:spcAft>
              <a:buNone/>
            </a:pPr>
            <a:endParaRPr>
              <a:solidFill>
                <a:schemeClr val="dk1"/>
              </a:solidFill>
            </a:endParaRPr>
          </a:p>
        </p:txBody>
      </p:sp>
      <p:sp>
        <p:nvSpPr>
          <p:cNvPr id="242" name="Google Shape;242;g381ca1501ed_0_292"/>
          <p:cNvSpPr/>
          <p:nvPr/>
        </p:nvSpPr>
        <p:spPr>
          <a:xfrm>
            <a:off x="14957404" y="5463028"/>
            <a:ext cx="755400" cy="46800"/>
          </a:xfrm>
          <a:prstGeom prst="roundRect">
            <a:avLst>
              <a:gd name="adj" fmla="val 50000"/>
            </a:avLst>
          </a:prstGeom>
          <a:solidFill>
            <a:schemeClr val="dk1"/>
          </a:solidFill>
          <a:ln>
            <a:noFill/>
          </a:ln>
        </p:spPr>
        <p:txBody>
          <a:bodyPr spcFirstLastPara="1" wrap="square" lIns="116200" tIns="116200" rIns="116200" bIns="116200" anchor="ctr" anchorCtr="0">
            <a:noAutofit/>
          </a:bodyPr>
          <a:lstStyle/>
          <a:p>
            <a:pPr marL="0" lvl="0" indent="0" algn="l" rtl="0">
              <a:spcBef>
                <a:spcPts val="0"/>
              </a:spcBef>
              <a:spcAft>
                <a:spcPts val="0"/>
              </a:spcAft>
              <a:buNone/>
            </a:pPr>
            <a:endParaRPr>
              <a:solidFill>
                <a:schemeClr val="dk1"/>
              </a:solidFill>
            </a:endParaRPr>
          </a:p>
        </p:txBody>
      </p:sp>
      <p:sp>
        <p:nvSpPr>
          <p:cNvPr id="243" name="Google Shape;243;g381ca1501ed_0_292"/>
          <p:cNvSpPr txBox="1"/>
          <p:nvPr/>
        </p:nvSpPr>
        <p:spPr>
          <a:xfrm>
            <a:off x="16176377" y="5002486"/>
            <a:ext cx="1169400" cy="827700"/>
          </a:xfrm>
          <a:prstGeom prst="rect">
            <a:avLst/>
          </a:prstGeom>
          <a:noFill/>
          <a:ln>
            <a:noFill/>
          </a:ln>
        </p:spPr>
        <p:txBody>
          <a:bodyPr spcFirstLastPara="1" wrap="square" lIns="207275" tIns="207275" rIns="207275" bIns="207275" anchor="t" anchorCtr="0">
            <a:noAutofit/>
          </a:bodyPr>
          <a:lstStyle/>
          <a:p>
            <a:pPr marL="0" lvl="0" indent="0" algn="ctr" rtl="0">
              <a:lnSpc>
                <a:spcPct val="115000"/>
              </a:lnSpc>
              <a:spcBef>
                <a:spcPts val="0"/>
              </a:spcBef>
              <a:spcAft>
                <a:spcPts val="3628"/>
              </a:spcAft>
              <a:buNone/>
            </a:pPr>
            <a:r>
              <a:rPr lang="en-US" sz="1813" b="1">
                <a:solidFill>
                  <a:schemeClr val="dk1"/>
                </a:solidFill>
                <a:latin typeface="Roboto"/>
                <a:ea typeface="Roboto"/>
                <a:cs typeface="Roboto"/>
                <a:sym typeface="Roboto"/>
              </a:rPr>
              <a:t>Phase 4</a:t>
            </a:r>
            <a:endParaRPr sz="1813" b="1">
              <a:solidFill>
                <a:schemeClr val="dk1"/>
              </a:solidFill>
              <a:latin typeface="Roboto"/>
              <a:ea typeface="Roboto"/>
              <a:cs typeface="Roboto"/>
              <a:sym typeface="Roboto"/>
            </a:endParaRPr>
          </a:p>
        </p:txBody>
      </p:sp>
      <p:sp>
        <p:nvSpPr>
          <p:cNvPr id="244" name="Google Shape;244;g381ca1501ed_0_292"/>
          <p:cNvSpPr txBox="1"/>
          <p:nvPr/>
        </p:nvSpPr>
        <p:spPr>
          <a:xfrm>
            <a:off x="13388549" y="4974927"/>
            <a:ext cx="1169400" cy="827700"/>
          </a:xfrm>
          <a:prstGeom prst="rect">
            <a:avLst/>
          </a:prstGeom>
          <a:noFill/>
          <a:ln>
            <a:noFill/>
          </a:ln>
        </p:spPr>
        <p:txBody>
          <a:bodyPr spcFirstLastPara="1" wrap="square" lIns="207325" tIns="207325" rIns="207325" bIns="207325" anchor="t" anchorCtr="0">
            <a:noAutofit/>
          </a:bodyPr>
          <a:lstStyle/>
          <a:p>
            <a:pPr marL="0" lvl="0" indent="0" algn="ctr" rtl="0">
              <a:lnSpc>
                <a:spcPct val="115000"/>
              </a:lnSpc>
              <a:spcBef>
                <a:spcPts val="0"/>
              </a:spcBef>
              <a:spcAft>
                <a:spcPts val="3628"/>
              </a:spcAft>
              <a:buNone/>
            </a:pPr>
            <a:r>
              <a:rPr lang="en-US" sz="1814" b="1">
                <a:solidFill>
                  <a:schemeClr val="dk1"/>
                </a:solidFill>
                <a:latin typeface="Roboto"/>
                <a:ea typeface="Roboto"/>
                <a:cs typeface="Roboto"/>
                <a:sym typeface="Roboto"/>
              </a:rPr>
              <a:t>Phase 3</a:t>
            </a:r>
            <a:endParaRPr sz="1814" b="1">
              <a:solidFill>
                <a:schemeClr val="dk1"/>
              </a:solidFill>
              <a:latin typeface="Roboto"/>
              <a:ea typeface="Roboto"/>
              <a:cs typeface="Roboto"/>
              <a:sym typeface="Roboto"/>
            </a:endParaRPr>
          </a:p>
        </p:txBody>
      </p:sp>
      <p:sp>
        <p:nvSpPr>
          <p:cNvPr id="245" name="Google Shape;245;g381ca1501ed_0_292"/>
          <p:cNvSpPr txBox="1"/>
          <p:nvPr/>
        </p:nvSpPr>
        <p:spPr>
          <a:xfrm>
            <a:off x="10634083" y="5002574"/>
            <a:ext cx="1169400" cy="828000"/>
          </a:xfrm>
          <a:prstGeom prst="rect">
            <a:avLst/>
          </a:prstGeom>
          <a:noFill/>
          <a:ln>
            <a:noFill/>
          </a:ln>
        </p:spPr>
        <p:txBody>
          <a:bodyPr spcFirstLastPara="1" wrap="square" lIns="207300" tIns="207300" rIns="207300" bIns="207300" anchor="t" anchorCtr="0">
            <a:noAutofit/>
          </a:bodyPr>
          <a:lstStyle/>
          <a:p>
            <a:pPr marL="0" lvl="0" indent="0" algn="ctr" rtl="0">
              <a:lnSpc>
                <a:spcPct val="115000"/>
              </a:lnSpc>
              <a:spcBef>
                <a:spcPts val="0"/>
              </a:spcBef>
              <a:spcAft>
                <a:spcPts val="3627"/>
              </a:spcAft>
              <a:buNone/>
            </a:pPr>
            <a:r>
              <a:rPr lang="en-US" sz="1813" b="1">
                <a:solidFill>
                  <a:schemeClr val="dk1"/>
                </a:solidFill>
                <a:latin typeface="Roboto"/>
                <a:ea typeface="Roboto"/>
                <a:cs typeface="Roboto"/>
                <a:sym typeface="Roboto"/>
              </a:rPr>
              <a:t>Phase 2</a:t>
            </a:r>
            <a:endParaRPr sz="1813" b="1">
              <a:solidFill>
                <a:schemeClr val="dk1"/>
              </a:solidFill>
              <a:latin typeface="Roboto"/>
              <a:ea typeface="Roboto"/>
              <a:cs typeface="Roboto"/>
              <a:sym typeface="Roboto"/>
            </a:endParaRPr>
          </a:p>
        </p:txBody>
      </p:sp>
      <p:sp>
        <p:nvSpPr>
          <p:cNvPr id="246" name="Google Shape;246;g381ca1501ed_0_292"/>
          <p:cNvSpPr txBox="1"/>
          <p:nvPr/>
        </p:nvSpPr>
        <p:spPr>
          <a:xfrm>
            <a:off x="2218713" y="9955225"/>
            <a:ext cx="3798000" cy="36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dk1"/>
                </a:solidFill>
                <a:latin typeface="Montserrat"/>
                <a:ea typeface="Montserrat"/>
                <a:cs typeface="Montserrat"/>
                <a:sym typeface="Montserrat"/>
              </a:rPr>
              <a:t>Visual narratives by Yellowknife artist Alison McCreesh</a:t>
            </a:r>
            <a:endParaRPr sz="3200">
              <a:solidFill>
                <a:schemeClr val="dk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0"/>
        <p:cNvGrpSpPr/>
        <p:nvPr/>
      </p:nvGrpSpPr>
      <p:grpSpPr>
        <a:xfrm>
          <a:off x="0" y="0"/>
          <a:ext cx="0" cy="0"/>
          <a:chOff x="0" y="0"/>
          <a:chExt cx="0" cy="0"/>
        </a:xfrm>
      </p:grpSpPr>
      <p:cxnSp>
        <p:nvCxnSpPr>
          <p:cNvPr id="251" name="Google Shape;251;g381ca1501ed_0_362"/>
          <p:cNvCxnSpPr/>
          <p:nvPr/>
        </p:nvCxnSpPr>
        <p:spPr>
          <a:xfrm>
            <a:off x="1133475" y="419100"/>
            <a:ext cx="0" cy="1675500"/>
          </a:xfrm>
          <a:prstGeom prst="straightConnector1">
            <a:avLst/>
          </a:prstGeom>
          <a:noFill/>
          <a:ln w="209550" cap="flat" cmpd="sng">
            <a:solidFill>
              <a:schemeClr val="accent4"/>
            </a:solidFill>
            <a:prstDash val="solid"/>
            <a:round/>
            <a:headEnd type="none" w="sm" len="sm"/>
            <a:tailEnd type="none" w="sm" len="sm"/>
          </a:ln>
        </p:spPr>
      </p:cxnSp>
      <p:sp>
        <p:nvSpPr>
          <p:cNvPr id="252" name="Google Shape;252;g381ca1501ed_0_362"/>
          <p:cNvSpPr txBox="1"/>
          <p:nvPr/>
        </p:nvSpPr>
        <p:spPr>
          <a:xfrm>
            <a:off x="0" y="-304800"/>
            <a:ext cx="3000000" cy="3693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1200"/>
              <a:buFont typeface="Arial"/>
              <a:buNone/>
            </a:pPr>
            <a:endParaRPr sz="1200" b="0" i="0" u="none" strike="noStrike" cap="none">
              <a:solidFill>
                <a:srgbClr val="F05C71"/>
              </a:solidFill>
              <a:latin typeface="Montserrat"/>
              <a:ea typeface="Montserrat"/>
              <a:cs typeface="Montserrat"/>
              <a:sym typeface="Montserrat"/>
            </a:endParaRPr>
          </a:p>
        </p:txBody>
      </p:sp>
      <p:sp>
        <p:nvSpPr>
          <p:cNvPr id="253" name="Google Shape;253;g381ca1501ed_0_362"/>
          <p:cNvSpPr txBox="1"/>
          <p:nvPr/>
        </p:nvSpPr>
        <p:spPr>
          <a:xfrm>
            <a:off x="1660054" y="641100"/>
            <a:ext cx="11863200" cy="1077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000"/>
              <a:buFont typeface="Arial"/>
              <a:buNone/>
            </a:pPr>
            <a:r>
              <a:rPr lang="en-US" sz="7000" b="1" i="0" u="none" strike="noStrike" cap="none">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Project</a:t>
            </a:r>
            <a:r>
              <a:rPr lang="en-US" sz="7000" b="1" i="0" u="none" strike="noStrike" cap="none">
                <a:solidFill>
                  <a:schemeClr val="dk1"/>
                </a:solidFill>
                <a:latin typeface="Montserrat"/>
                <a:ea typeface="Montserrat"/>
                <a:cs typeface="Montserrat"/>
                <a:sym typeface="Montserrat"/>
              </a:rPr>
              <a:t> Timeline</a:t>
            </a:r>
            <a:endParaRPr sz="400" b="1" i="0" u="none" strike="noStrike" cap="none">
              <a:solidFill>
                <a:schemeClr val="dk1"/>
              </a:solidFill>
              <a:latin typeface="Montserrat"/>
              <a:ea typeface="Montserrat"/>
              <a:cs typeface="Montserrat"/>
              <a:sym typeface="Montserrat"/>
            </a:endParaRPr>
          </a:p>
        </p:txBody>
      </p:sp>
      <p:pic>
        <p:nvPicPr>
          <p:cNvPr id="254" name="Google Shape;254;g381ca1501ed_0_362" title="Screenshot 2025-08-25 at 4.39.41 PM.png"/>
          <p:cNvPicPr preferRelativeResize="0"/>
          <p:nvPr/>
        </p:nvPicPr>
        <p:blipFill>
          <a:blip r:embed="rId3">
            <a:alphaModFix/>
          </a:blip>
          <a:stretch>
            <a:fillRect/>
          </a:stretch>
        </p:blipFill>
        <p:spPr>
          <a:xfrm>
            <a:off x="1133463" y="2833761"/>
            <a:ext cx="5817920" cy="7132987"/>
          </a:xfrm>
          <a:prstGeom prst="rect">
            <a:avLst/>
          </a:prstGeom>
          <a:noFill/>
          <a:ln>
            <a:noFill/>
          </a:ln>
        </p:spPr>
      </p:pic>
      <p:grpSp>
        <p:nvGrpSpPr>
          <p:cNvPr id="255" name="Google Shape;255;g381ca1501ed_0_362"/>
          <p:cNvGrpSpPr/>
          <p:nvPr/>
        </p:nvGrpSpPr>
        <p:grpSpPr>
          <a:xfrm>
            <a:off x="247" y="2470473"/>
            <a:ext cx="18287502" cy="42938"/>
            <a:chOff x="-2765" y="2806255"/>
            <a:chExt cx="13694400" cy="5400"/>
          </a:xfrm>
        </p:grpSpPr>
        <p:cxnSp>
          <p:nvCxnSpPr>
            <p:cNvPr id="256" name="Google Shape;256;g381ca1501ed_0_362"/>
            <p:cNvCxnSpPr/>
            <p:nvPr/>
          </p:nvCxnSpPr>
          <p:spPr>
            <a:xfrm rot="10800000" flipH="1">
              <a:off x="-2765" y="2810755"/>
              <a:ext cx="2282400" cy="900"/>
            </a:xfrm>
            <a:prstGeom prst="straightConnector1">
              <a:avLst/>
            </a:prstGeom>
            <a:noFill/>
            <a:ln w="50800" cap="flat" cmpd="sng">
              <a:solidFill>
                <a:srgbClr val="153056"/>
              </a:solidFill>
              <a:prstDash val="solid"/>
              <a:round/>
              <a:headEnd type="none" w="sm" len="sm"/>
              <a:tailEnd type="none" w="sm" len="sm"/>
            </a:ln>
          </p:spPr>
        </p:cxnSp>
        <p:cxnSp>
          <p:nvCxnSpPr>
            <p:cNvPr id="257" name="Google Shape;257;g381ca1501ed_0_362"/>
            <p:cNvCxnSpPr/>
            <p:nvPr/>
          </p:nvCxnSpPr>
          <p:spPr>
            <a:xfrm rot="10800000" flipH="1">
              <a:off x="2279635" y="2809855"/>
              <a:ext cx="2282400" cy="900"/>
            </a:xfrm>
            <a:prstGeom prst="straightConnector1">
              <a:avLst/>
            </a:prstGeom>
            <a:noFill/>
            <a:ln w="50800" cap="flat" cmpd="sng">
              <a:solidFill>
                <a:srgbClr val="1D3D72"/>
              </a:solidFill>
              <a:prstDash val="solid"/>
              <a:round/>
              <a:headEnd type="none" w="sm" len="sm"/>
              <a:tailEnd type="none" w="sm" len="sm"/>
            </a:ln>
          </p:spPr>
        </p:cxnSp>
        <p:cxnSp>
          <p:nvCxnSpPr>
            <p:cNvPr id="258" name="Google Shape;258;g381ca1501ed_0_362"/>
            <p:cNvCxnSpPr/>
            <p:nvPr/>
          </p:nvCxnSpPr>
          <p:spPr>
            <a:xfrm rot="10800000" flipH="1">
              <a:off x="4562035" y="2808955"/>
              <a:ext cx="2282400" cy="900"/>
            </a:xfrm>
            <a:prstGeom prst="straightConnector1">
              <a:avLst/>
            </a:prstGeom>
            <a:noFill/>
            <a:ln w="50800" cap="flat" cmpd="sng">
              <a:solidFill>
                <a:srgbClr val="124B8E"/>
              </a:solidFill>
              <a:prstDash val="solid"/>
              <a:round/>
              <a:headEnd type="none" w="sm" len="sm"/>
              <a:tailEnd type="none" w="sm" len="sm"/>
            </a:ln>
          </p:spPr>
        </p:cxnSp>
        <p:cxnSp>
          <p:nvCxnSpPr>
            <p:cNvPr id="259" name="Google Shape;259;g381ca1501ed_0_362"/>
            <p:cNvCxnSpPr/>
            <p:nvPr/>
          </p:nvCxnSpPr>
          <p:spPr>
            <a:xfrm rot="10800000" flipH="1">
              <a:off x="6844435" y="2808055"/>
              <a:ext cx="2282400" cy="900"/>
            </a:xfrm>
            <a:prstGeom prst="straightConnector1">
              <a:avLst/>
            </a:prstGeom>
            <a:noFill/>
            <a:ln w="50800" cap="flat" cmpd="sng">
              <a:solidFill>
                <a:srgbClr val="2E65B0"/>
              </a:solidFill>
              <a:prstDash val="solid"/>
              <a:round/>
              <a:headEnd type="none" w="sm" len="sm"/>
              <a:tailEnd type="none" w="sm" len="sm"/>
            </a:ln>
          </p:spPr>
        </p:cxnSp>
        <p:cxnSp>
          <p:nvCxnSpPr>
            <p:cNvPr id="260" name="Google Shape;260;g381ca1501ed_0_362"/>
            <p:cNvCxnSpPr/>
            <p:nvPr/>
          </p:nvCxnSpPr>
          <p:spPr>
            <a:xfrm rot="10800000" flipH="1">
              <a:off x="9126835" y="2807155"/>
              <a:ext cx="2282400" cy="900"/>
            </a:xfrm>
            <a:prstGeom prst="straightConnector1">
              <a:avLst/>
            </a:prstGeom>
            <a:noFill/>
            <a:ln w="50800" cap="flat" cmpd="sng">
              <a:solidFill>
                <a:srgbClr val="F05B71"/>
              </a:solidFill>
              <a:prstDash val="solid"/>
              <a:round/>
              <a:headEnd type="none" w="sm" len="sm"/>
              <a:tailEnd type="none" w="sm" len="sm"/>
            </a:ln>
          </p:spPr>
        </p:cxnSp>
        <p:cxnSp>
          <p:nvCxnSpPr>
            <p:cNvPr id="261" name="Google Shape;261;g381ca1501ed_0_362"/>
            <p:cNvCxnSpPr/>
            <p:nvPr/>
          </p:nvCxnSpPr>
          <p:spPr>
            <a:xfrm rot="10800000" flipH="1">
              <a:off x="11409235" y="2806255"/>
              <a:ext cx="2282400" cy="900"/>
            </a:xfrm>
            <a:prstGeom prst="straightConnector1">
              <a:avLst/>
            </a:prstGeom>
            <a:noFill/>
            <a:ln w="50800" cap="flat" cmpd="sng">
              <a:solidFill>
                <a:srgbClr val="FDC482"/>
              </a:solidFill>
              <a:prstDash val="solid"/>
              <a:round/>
              <a:headEnd type="none" w="sm" len="sm"/>
              <a:tailEnd type="none" w="sm" len="sm"/>
            </a:ln>
          </p:spPr>
        </p:cxnSp>
      </p:grpSp>
      <p:sp>
        <p:nvSpPr>
          <p:cNvPr id="262" name="Google Shape;262;g381ca1501ed_0_362"/>
          <p:cNvSpPr/>
          <p:nvPr/>
        </p:nvSpPr>
        <p:spPr>
          <a:xfrm>
            <a:off x="9472545" y="5463028"/>
            <a:ext cx="755400" cy="46800"/>
          </a:xfrm>
          <a:prstGeom prst="roundRect">
            <a:avLst>
              <a:gd name="adj" fmla="val 50000"/>
            </a:avLst>
          </a:prstGeom>
          <a:solidFill>
            <a:schemeClr val="dk2"/>
          </a:solidFill>
          <a:ln>
            <a:noFill/>
          </a:ln>
        </p:spPr>
        <p:txBody>
          <a:bodyPr spcFirstLastPara="1" wrap="square" lIns="116200" tIns="116200" rIns="116200" bIns="116200" anchor="ctr" anchorCtr="0">
            <a:noAutofit/>
          </a:bodyPr>
          <a:lstStyle/>
          <a:p>
            <a:pPr marL="0" lvl="0" indent="0" algn="l" rtl="0">
              <a:spcBef>
                <a:spcPts val="0"/>
              </a:spcBef>
              <a:spcAft>
                <a:spcPts val="0"/>
              </a:spcAft>
              <a:buNone/>
            </a:pPr>
            <a:endParaRPr>
              <a:solidFill>
                <a:schemeClr val="dk1"/>
              </a:solidFill>
            </a:endParaRPr>
          </a:p>
        </p:txBody>
      </p:sp>
      <p:sp>
        <p:nvSpPr>
          <p:cNvPr id="263" name="Google Shape;263;g381ca1501ed_0_362"/>
          <p:cNvSpPr/>
          <p:nvPr/>
        </p:nvSpPr>
        <p:spPr>
          <a:xfrm>
            <a:off x="7794660" y="4715100"/>
            <a:ext cx="1347600" cy="1347600"/>
          </a:xfrm>
          <a:prstGeom prst="ellipse">
            <a:avLst/>
          </a:prstGeom>
          <a:noFill/>
          <a:ln w="86375" cap="flat" cmpd="sng">
            <a:solidFill>
              <a:schemeClr val="dk1"/>
            </a:solidFill>
            <a:prstDash val="solid"/>
            <a:round/>
            <a:headEnd type="none" w="sm" len="sm"/>
            <a:tailEnd type="none" w="sm" len="sm"/>
          </a:ln>
        </p:spPr>
        <p:txBody>
          <a:bodyPr spcFirstLastPara="1" wrap="square" lIns="207300" tIns="207300" rIns="207300" bIns="207300" anchor="ctr" anchorCtr="0">
            <a:noAutofit/>
          </a:bodyPr>
          <a:lstStyle/>
          <a:p>
            <a:pPr marL="0" lvl="0" indent="0" algn="l" rtl="0">
              <a:spcBef>
                <a:spcPts val="0"/>
              </a:spcBef>
              <a:spcAft>
                <a:spcPts val="0"/>
              </a:spcAft>
              <a:buNone/>
            </a:pPr>
            <a:endParaRPr sz="2497">
              <a:solidFill>
                <a:schemeClr val="dk1"/>
              </a:solidFill>
            </a:endParaRPr>
          </a:p>
        </p:txBody>
      </p:sp>
      <p:sp>
        <p:nvSpPr>
          <p:cNvPr id="264" name="Google Shape;264;g381ca1501ed_0_362"/>
          <p:cNvSpPr txBox="1"/>
          <p:nvPr/>
        </p:nvSpPr>
        <p:spPr>
          <a:xfrm>
            <a:off x="7883760" y="4974924"/>
            <a:ext cx="1169400" cy="827700"/>
          </a:xfrm>
          <a:prstGeom prst="rect">
            <a:avLst/>
          </a:prstGeom>
          <a:noFill/>
          <a:ln>
            <a:noFill/>
          </a:ln>
        </p:spPr>
        <p:txBody>
          <a:bodyPr spcFirstLastPara="1" wrap="square" lIns="207300" tIns="207300" rIns="207300" bIns="207300" anchor="t" anchorCtr="0">
            <a:noAutofit/>
          </a:bodyPr>
          <a:lstStyle/>
          <a:p>
            <a:pPr marL="0" lvl="0" indent="0" algn="ctr" rtl="0">
              <a:lnSpc>
                <a:spcPct val="115000"/>
              </a:lnSpc>
              <a:spcBef>
                <a:spcPts val="0"/>
              </a:spcBef>
              <a:spcAft>
                <a:spcPts val="3628"/>
              </a:spcAft>
              <a:buNone/>
            </a:pPr>
            <a:r>
              <a:rPr lang="en-US" sz="1813" b="1">
                <a:solidFill>
                  <a:schemeClr val="dk1"/>
                </a:solidFill>
                <a:latin typeface="Roboto"/>
                <a:ea typeface="Roboto"/>
                <a:cs typeface="Roboto"/>
                <a:sym typeface="Roboto"/>
              </a:rPr>
              <a:t>Phase 1</a:t>
            </a:r>
            <a:endParaRPr sz="1813" b="1">
              <a:solidFill>
                <a:schemeClr val="dk1"/>
              </a:solidFill>
              <a:latin typeface="Roboto"/>
              <a:ea typeface="Roboto"/>
              <a:cs typeface="Roboto"/>
              <a:sym typeface="Roboto"/>
            </a:endParaRPr>
          </a:p>
        </p:txBody>
      </p:sp>
      <p:sp>
        <p:nvSpPr>
          <p:cNvPr id="265" name="Google Shape;265;g381ca1501ed_0_362"/>
          <p:cNvSpPr txBox="1"/>
          <p:nvPr/>
        </p:nvSpPr>
        <p:spPr>
          <a:xfrm>
            <a:off x="7364926" y="6201790"/>
            <a:ext cx="2172300" cy="567300"/>
          </a:xfrm>
          <a:prstGeom prst="rect">
            <a:avLst/>
          </a:prstGeom>
          <a:noFill/>
          <a:ln>
            <a:noFill/>
          </a:ln>
        </p:spPr>
        <p:txBody>
          <a:bodyPr spcFirstLastPara="1" wrap="square" lIns="116200" tIns="116200" rIns="116200" bIns="116200" anchor="b" anchorCtr="0">
            <a:noAutofit/>
          </a:bodyPr>
          <a:lstStyle/>
          <a:p>
            <a:pPr marL="0" lvl="0" indent="0" algn="ctr" rtl="0">
              <a:lnSpc>
                <a:spcPct val="115000"/>
              </a:lnSpc>
              <a:spcBef>
                <a:spcPts val="0"/>
              </a:spcBef>
              <a:spcAft>
                <a:spcPts val="0"/>
              </a:spcAft>
              <a:buNone/>
            </a:pPr>
            <a:r>
              <a:rPr lang="en-US" sz="1270" b="1">
                <a:solidFill>
                  <a:schemeClr val="dk1"/>
                </a:solidFill>
                <a:latin typeface="Roboto"/>
                <a:ea typeface="Roboto"/>
                <a:cs typeface="Roboto"/>
                <a:sym typeface="Roboto"/>
              </a:rPr>
              <a:t>April 2024 - Sep 2024</a:t>
            </a:r>
            <a:endParaRPr sz="1270" b="1">
              <a:solidFill>
                <a:schemeClr val="dk1"/>
              </a:solidFill>
              <a:latin typeface="Roboto"/>
              <a:ea typeface="Roboto"/>
              <a:cs typeface="Roboto"/>
              <a:sym typeface="Roboto"/>
            </a:endParaRPr>
          </a:p>
        </p:txBody>
      </p:sp>
      <p:sp>
        <p:nvSpPr>
          <p:cNvPr id="266" name="Google Shape;266;g381ca1501ed_0_362"/>
          <p:cNvSpPr txBox="1"/>
          <p:nvPr/>
        </p:nvSpPr>
        <p:spPr>
          <a:xfrm>
            <a:off x="7335778" y="6782386"/>
            <a:ext cx="2230500" cy="937200"/>
          </a:xfrm>
          <a:prstGeom prst="rect">
            <a:avLst/>
          </a:prstGeom>
          <a:noFill/>
          <a:ln>
            <a:noFill/>
          </a:ln>
        </p:spPr>
        <p:txBody>
          <a:bodyPr spcFirstLastPara="1" wrap="square" lIns="116200" tIns="116200" rIns="116200" bIns="116200" anchor="t" anchorCtr="0">
            <a:noAutofit/>
          </a:bodyPr>
          <a:lstStyle/>
          <a:p>
            <a:pPr marL="0" lvl="0" indent="0" algn="ctr" rtl="0">
              <a:spcBef>
                <a:spcPts val="0"/>
              </a:spcBef>
              <a:spcAft>
                <a:spcPts val="0"/>
              </a:spcAft>
              <a:buClr>
                <a:srgbClr val="000000"/>
              </a:buClr>
              <a:buSzPts val="1397"/>
              <a:buFont typeface="Arial"/>
              <a:buNone/>
            </a:pPr>
            <a:r>
              <a:rPr lang="en-US" sz="1397">
                <a:solidFill>
                  <a:schemeClr val="dk1"/>
                </a:solidFill>
                <a:latin typeface="Montserrat"/>
                <a:ea typeface="Montserrat"/>
                <a:cs typeface="Montserrat"/>
                <a:sym typeface="Montserrat"/>
              </a:rPr>
              <a:t>Project Planning &amp; Background </a:t>
            </a:r>
            <a:endParaRPr sz="1397">
              <a:solidFill>
                <a:schemeClr val="dk1"/>
              </a:solidFill>
              <a:latin typeface="Montserrat"/>
              <a:ea typeface="Montserrat"/>
              <a:cs typeface="Montserrat"/>
              <a:sym typeface="Montserrat"/>
            </a:endParaRPr>
          </a:p>
          <a:p>
            <a:pPr marL="0" lvl="0" indent="0" algn="ctr" rtl="0">
              <a:spcBef>
                <a:spcPts val="0"/>
              </a:spcBef>
              <a:spcAft>
                <a:spcPts val="0"/>
              </a:spcAft>
              <a:buClr>
                <a:srgbClr val="000000"/>
              </a:buClr>
              <a:buSzPts val="1397"/>
              <a:buFont typeface="Arial"/>
              <a:buNone/>
            </a:pPr>
            <a:r>
              <a:rPr lang="en-US" sz="1397">
                <a:solidFill>
                  <a:schemeClr val="dk1"/>
                </a:solidFill>
                <a:latin typeface="Montserrat"/>
                <a:ea typeface="Montserrat"/>
                <a:cs typeface="Montserrat"/>
                <a:sym typeface="Montserrat"/>
              </a:rPr>
              <a:t>Research</a:t>
            </a:r>
            <a:endParaRPr sz="1016">
              <a:solidFill>
                <a:schemeClr val="dk1"/>
              </a:solidFill>
              <a:latin typeface="Roboto"/>
              <a:ea typeface="Roboto"/>
              <a:cs typeface="Roboto"/>
              <a:sym typeface="Roboto"/>
            </a:endParaRPr>
          </a:p>
        </p:txBody>
      </p:sp>
      <p:sp>
        <p:nvSpPr>
          <p:cNvPr id="267" name="Google Shape;267;g381ca1501ed_0_362"/>
          <p:cNvSpPr/>
          <p:nvPr/>
        </p:nvSpPr>
        <p:spPr>
          <a:xfrm>
            <a:off x="10558235" y="4715212"/>
            <a:ext cx="1347600" cy="1347600"/>
          </a:xfrm>
          <a:prstGeom prst="ellipse">
            <a:avLst/>
          </a:prstGeom>
          <a:noFill/>
          <a:ln w="86375" cap="flat" cmpd="sng">
            <a:solidFill>
              <a:schemeClr val="accent4"/>
            </a:solidFill>
            <a:prstDash val="solid"/>
            <a:round/>
            <a:headEnd type="none" w="sm" len="sm"/>
            <a:tailEnd type="none" w="sm" len="sm"/>
          </a:ln>
        </p:spPr>
        <p:txBody>
          <a:bodyPr spcFirstLastPara="1" wrap="square" lIns="207300" tIns="207300" rIns="207300" bIns="207300" anchor="ctr" anchorCtr="0">
            <a:noAutofit/>
          </a:bodyPr>
          <a:lstStyle/>
          <a:p>
            <a:pPr marL="0" lvl="0" indent="0" algn="l" rtl="0">
              <a:spcBef>
                <a:spcPts val="0"/>
              </a:spcBef>
              <a:spcAft>
                <a:spcPts val="0"/>
              </a:spcAft>
              <a:buNone/>
            </a:pPr>
            <a:endParaRPr sz="2497">
              <a:solidFill>
                <a:schemeClr val="dk1"/>
              </a:solidFill>
            </a:endParaRPr>
          </a:p>
        </p:txBody>
      </p:sp>
      <p:sp>
        <p:nvSpPr>
          <p:cNvPr id="268" name="Google Shape;268;g381ca1501ed_0_362"/>
          <p:cNvSpPr txBox="1"/>
          <p:nvPr/>
        </p:nvSpPr>
        <p:spPr>
          <a:xfrm>
            <a:off x="10171988" y="6201790"/>
            <a:ext cx="2172300" cy="567300"/>
          </a:xfrm>
          <a:prstGeom prst="rect">
            <a:avLst/>
          </a:prstGeom>
          <a:noFill/>
          <a:ln>
            <a:noFill/>
          </a:ln>
        </p:spPr>
        <p:txBody>
          <a:bodyPr spcFirstLastPara="1" wrap="square" lIns="116200" tIns="116200" rIns="116200" bIns="116200" anchor="b" anchorCtr="0">
            <a:noAutofit/>
          </a:bodyPr>
          <a:lstStyle/>
          <a:p>
            <a:pPr marL="0" lvl="0" indent="0" algn="ctr" rtl="0">
              <a:lnSpc>
                <a:spcPct val="115000"/>
              </a:lnSpc>
              <a:spcBef>
                <a:spcPts val="0"/>
              </a:spcBef>
              <a:spcAft>
                <a:spcPts val="0"/>
              </a:spcAft>
              <a:buNone/>
            </a:pPr>
            <a:r>
              <a:rPr lang="en-US" sz="1270" b="1">
                <a:solidFill>
                  <a:schemeClr val="dk1"/>
                </a:solidFill>
                <a:latin typeface="Roboto"/>
                <a:ea typeface="Roboto"/>
                <a:cs typeface="Roboto"/>
                <a:sym typeface="Roboto"/>
              </a:rPr>
              <a:t>Sep 2024 - March 2026</a:t>
            </a:r>
            <a:endParaRPr sz="1270" b="1">
              <a:solidFill>
                <a:schemeClr val="dk1"/>
              </a:solidFill>
              <a:latin typeface="Roboto"/>
              <a:ea typeface="Roboto"/>
              <a:cs typeface="Roboto"/>
              <a:sym typeface="Roboto"/>
            </a:endParaRPr>
          </a:p>
        </p:txBody>
      </p:sp>
      <p:sp>
        <p:nvSpPr>
          <p:cNvPr id="269" name="Google Shape;269;g381ca1501ed_0_362"/>
          <p:cNvSpPr txBox="1"/>
          <p:nvPr/>
        </p:nvSpPr>
        <p:spPr>
          <a:xfrm>
            <a:off x="10171985" y="6782386"/>
            <a:ext cx="2172300" cy="937200"/>
          </a:xfrm>
          <a:prstGeom prst="rect">
            <a:avLst/>
          </a:prstGeom>
          <a:noFill/>
          <a:ln>
            <a:noFill/>
          </a:ln>
        </p:spPr>
        <p:txBody>
          <a:bodyPr spcFirstLastPara="1" wrap="square" lIns="116200" tIns="116200" rIns="116200" bIns="116200" anchor="t" anchorCtr="0">
            <a:noAutofit/>
          </a:bodyPr>
          <a:lstStyle/>
          <a:p>
            <a:pPr marL="0" lvl="0" indent="0" algn="ctr" rtl="0">
              <a:spcBef>
                <a:spcPts val="0"/>
              </a:spcBef>
              <a:spcAft>
                <a:spcPts val="0"/>
              </a:spcAft>
              <a:buClr>
                <a:srgbClr val="000000"/>
              </a:buClr>
              <a:buSzPts val="1397"/>
              <a:buFont typeface="Arial"/>
              <a:buNone/>
            </a:pPr>
            <a:r>
              <a:rPr lang="en-US" sz="1397">
                <a:solidFill>
                  <a:schemeClr val="dk1"/>
                </a:solidFill>
                <a:latin typeface="Montserrat"/>
                <a:ea typeface="Montserrat"/>
                <a:cs typeface="Montserrat"/>
                <a:sym typeface="Montserrat"/>
              </a:rPr>
              <a:t>Research, </a:t>
            </a:r>
            <a:endParaRPr sz="1397">
              <a:solidFill>
                <a:schemeClr val="dk1"/>
              </a:solidFill>
              <a:latin typeface="Montserrat"/>
              <a:ea typeface="Montserrat"/>
              <a:cs typeface="Montserrat"/>
              <a:sym typeface="Montserrat"/>
            </a:endParaRPr>
          </a:p>
          <a:p>
            <a:pPr marL="0" lvl="0" indent="0" algn="ctr" rtl="0">
              <a:spcBef>
                <a:spcPts val="0"/>
              </a:spcBef>
              <a:spcAft>
                <a:spcPts val="0"/>
              </a:spcAft>
              <a:buClr>
                <a:srgbClr val="000000"/>
              </a:buClr>
              <a:buSzPts val="1397"/>
              <a:buFont typeface="Arial"/>
              <a:buNone/>
            </a:pPr>
            <a:r>
              <a:rPr lang="en-US" sz="1397">
                <a:solidFill>
                  <a:schemeClr val="dk1"/>
                </a:solidFill>
                <a:latin typeface="Montserrat"/>
                <a:ea typeface="Montserrat"/>
                <a:cs typeface="Montserrat"/>
                <a:sym typeface="Montserrat"/>
              </a:rPr>
              <a:t>Engagement &amp; </a:t>
            </a:r>
            <a:r>
              <a:rPr lang="en-US" sz="1397">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Framework</a:t>
            </a:r>
            <a:r>
              <a:rPr lang="en-US" sz="1397">
                <a:solidFill>
                  <a:schemeClr val="dk1"/>
                </a:solidFill>
                <a:latin typeface="Montserrat"/>
                <a:ea typeface="Montserrat"/>
                <a:cs typeface="Montserrat"/>
                <a:sym typeface="Montserrat"/>
              </a:rPr>
              <a:t> Review</a:t>
            </a:r>
            <a:endParaRPr sz="1016">
              <a:solidFill>
                <a:schemeClr val="dk1"/>
              </a:solidFill>
              <a:latin typeface="Roboto"/>
              <a:ea typeface="Roboto"/>
              <a:cs typeface="Roboto"/>
              <a:sym typeface="Roboto"/>
            </a:endParaRPr>
          </a:p>
        </p:txBody>
      </p:sp>
      <p:sp>
        <p:nvSpPr>
          <p:cNvPr id="270" name="Google Shape;270;g381ca1501ed_0_362"/>
          <p:cNvSpPr/>
          <p:nvPr/>
        </p:nvSpPr>
        <p:spPr>
          <a:xfrm>
            <a:off x="13299460" y="4715100"/>
            <a:ext cx="1347600" cy="1347600"/>
          </a:xfrm>
          <a:prstGeom prst="ellipse">
            <a:avLst/>
          </a:prstGeom>
          <a:noFill/>
          <a:ln w="86425" cap="flat" cmpd="sng">
            <a:solidFill>
              <a:schemeClr val="accent2"/>
            </a:solidFill>
            <a:prstDash val="solid"/>
            <a:round/>
            <a:headEnd type="none" w="sm" len="sm"/>
            <a:tailEnd type="none" w="sm" len="sm"/>
          </a:ln>
        </p:spPr>
        <p:txBody>
          <a:bodyPr spcFirstLastPara="1" wrap="square" lIns="207325" tIns="207325" rIns="207325" bIns="207325" anchor="ctr" anchorCtr="0">
            <a:noAutofit/>
          </a:bodyPr>
          <a:lstStyle/>
          <a:p>
            <a:pPr marL="0" lvl="0" indent="0" algn="l" rtl="0">
              <a:spcBef>
                <a:spcPts val="0"/>
              </a:spcBef>
              <a:spcAft>
                <a:spcPts val="0"/>
              </a:spcAft>
              <a:buNone/>
            </a:pPr>
            <a:endParaRPr sz="2497">
              <a:solidFill>
                <a:schemeClr val="dk1"/>
              </a:solidFill>
            </a:endParaRPr>
          </a:p>
        </p:txBody>
      </p:sp>
      <p:sp>
        <p:nvSpPr>
          <p:cNvPr id="271" name="Google Shape;271;g381ca1501ed_0_362"/>
          <p:cNvSpPr/>
          <p:nvPr/>
        </p:nvSpPr>
        <p:spPr>
          <a:xfrm>
            <a:off x="16074070" y="4715099"/>
            <a:ext cx="1347600" cy="1347600"/>
          </a:xfrm>
          <a:prstGeom prst="ellipse">
            <a:avLst/>
          </a:prstGeom>
          <a:noFill/>
          <a:ln w="86400" cap="flat" cmpd="sng">
            <a:solidFill>
              <a:schemeClr val="accent3"/>
            </a:solidFill>
            <a:prstDash val="solid"/>
            <a:round/>
            <a:headEnd type="none" w="sm" len="sm"/>
            <a:tailEnd type="none" w="sm" len="sm"/>
          </a:ln>
        </p:spPr>
        <p:txBody>
          <a:bodyPr spcFirstLastPara="1" wrap="square" lIns="207275" tIns="207275" rIns="207275" bIns="207275" anchor="ctr" anchorCtr="0">
            <a:noAutofit/>
          </a:bodyPr>
          <a:lstStyle/>
          <a:p>
            <a:pPr marL="0" lvl="0" indent="0" algn="l" rtl="0">
              <a:spcBef>
                <a:spcPts val="0"/>
              </a:spcBef>
              <a:spcAft>
                <a:spcPts val="0"/>
              </a:spcAft>
              <a:buNone/>
            </a:pPr>
            <a:endParaRPr sz="2497">
              <a:solidFill>
                <a:schemeClr val="dk1"/>
              </a:solidFill>
            </a:endParaRPr>
          </a:p>
        </p:txBody>
      </p:sp>
      <p:sp>
        <p:nvSpPr>
          <p:cNvPr id="272" name="Google Shape;272;g381ca1501ed_0_362"/>
          <p:cNvSpPr/>
          <p:nvPr/>
        </p:nvSpPr>
        <p:spPr>
          <a:xfrm>
            <a:off x="12224948" y="5463028"/>
            <a:ext cx="755400" cy="46800"/>
          </a:xfrm>
          <a:prstGeom prst="roundRect">
            <a:avLst>
              <a:gd name="adj" fmla="val 50000"/>
            </a:avLst>
          </a:prstGeom>
          <a:solidFill>
            <a:schemeClr val="dk1"/>
          </a:solidFill>
          <a:ln>
            <a:noFill/>
          </a:ln>
        </p:spPr>
        <p:txBody>
          <a:bodyPr spcFirstLastPara="1" wrap="square" lIns="116200" tIns="116200" rIns="116200" bIns="116200" anchor="ctr" anchorCtr="0">
            <a:noAutofit/>
          </a:bodyPr>
          <a:lstStyle/>
          <a:p>
            <a:pPr marL="0" lvl="0" indent="0" algn="l" rtl="0">
              <a:spcBef>
                <a:spcPts val="0"/>
              </a:spcBef>
              <a:spcAft>
                <a:spcPts val="0"/>
              </a:spcAft>
              <a:buNone/>
            </a:pPr>
            <a:endParaRPr>
              <a:solidFill>
                <a:schemeClr val="dk1"/>
              </a:solidFill>
            </a:endParaRPr>
          </a:p>
        </p:txBody>
      </p:sp>
      <p:sp>
        <p:nvSpPr>
          <p:cNvPr id="273" name="Google Shape;273;g381ca1501ed_0_362"/>
          <p:cNvSpPr/>
          <p:nvPr/>
        </p:nvSpPr>
        <p:spPr>
          <a:xfrm>
            <a:off x="14957404" y="5463028"/>
            <a:ext cx="755400" cy="46800"/>
          </a:xfrm>
          <a:prstGeom prst="roundRect">
            <a:avLst>
              <a:gd name="adj" fmla="val 50000"/>
            </a:avLst>
          </a:prstGeom>
          <a:solidFill>
            <a:schemeClr val="dk1"/>
          </a:solidFill>
          <a:ln>
            <a:noFill/>
          </a:ln>
        </p:spPr>
        <p:txBody>
          <a:bodyPr spcFirstLastPara="1" wrap="square" lIns="116200" tIns="116200" rIns="116200" bIns="116200" anchor="ctr" anchorCtr="0">
            <a:noAutofit/>
          </a:bodyPr>
          <a:lstStyle/>
          <a:p>
            <a:pPr marL="0" lvl="0" indent="0" algn="l" rtl="0">
              <a:spcBef>
                <a:spcPts val="0"/>
              </a:spcBef>
              <a:spcAft>
                <a:spcPts val="0"/>
              </a:spcAft>
              <a:buNone/>
            </a:pPr>
            <a:endParaRPr>
              <a:solidFill>
                <a:schemeClr val="dk1"/>
              </a:solidFill>
            </a:endParaRPr>
          </a:p>
        </p:txBody>
      </p:sp>
      <p:sp>
        <p:nvSpPr>
          <p:cNvPr id="274" name="Google Shape;274;g381ca1501ed_0_362"/>
          <p:cNvSpPr txBox="1"/>
          <p:nvPr/>
        </p:nvSpPr>
        <p:spPr>
          <a:xfrm>
            <a:off x="16176377" y="5002486"/>
            <a:ext cx="1169400" cy="827700"/>
          </a:xfrm>
          <a:prstGeom prst="rect">
            <a:avLst/>
          </a:prstGeom>
          <a:noFill/>
          <a:ln>
            <a:noFill/>
          </a:ln>
        </p:spPr>
        <p:txBody>
          <a:bodyPr spcFirstLastPara="1" wrap="square" lIns="207275" tIns="207275" rIns="207275" bIns="207275" anchor="t" anchorCtr="0">
            <a:noAutofit/>
          </a:bodyPr>
          <a:lstStyle/>
          <a:p>
            <a:pPr marL="0" lvl="0" indent="0" algn="ctr" rtl="0">
              <a:lnSpc>
                <a:spcPct val="115000"/>
              </a:lnSpc>
              <a:spcBef>
                <a:spcPts val="0"/>
              </a:spcBef>
              <a:spcAft>
                <a:spcPts val="3628"/>
              </a:spcAft>
              <a:buNone/>
            </a:pPr>
            <a:r>
              <a:rPr lang="en-US" sz="1813" b="1">
                <a:solidFill>
                  <a:schemeClr val="dk1"/>
                </a:solidFill>
                <a:latin typeface="Roboto"/>
                <a:ea typeface="Roboto"/>
                <a:cs typeface="Roboto"/>
                <a:sym typeface="Roboto"/>
              </a:rPr>
              <a:t>Phase 4</a:t>
            </a:r>
            <a:endParaRPr sz="1813" b="1">
              <a:solidFill>
                <a:schemeClr val="dk1"/>
              </a:solidFill>
              <a:latin typeface="Roboto"/>
              <a:ea typeface="Roboto"/>
              <a:cs typeface="Roboto"/>
              <a:sym typeface="Roboto"/>
            </a:endParaRPr>
          </a:p>
        </p:txBody>
      </p:sp>
      <p:sp>
        <p:nvSpPr>
          <p:cNvPr id="275" name="Google Shape;275;g381ca1501ed_0_362"/>
          <p:cNvSpPr txBox="1"/>
          <p:nvPr/>
        </p:nvSpPr>
        <p:spPr>
          <a:xfrm>
            <a:off x="13388549" y="4974927"/>
            <a:ext cx="1169400" cy="827700"/>
          </a:xfrm>
          <a:prstGeom prst="rect">
            <a:avLst/>
          </a:prstGeom>
          <a:noFill/>
          <a:ln>
            <a:noFill/>
          </a:ln>
        </p:spPr>
        <p:txBody>
          <a:bodyPr spcFirstLastPara="1" wrap="square" lIns="207325" tIns="207325" rIns="207325" bIns="207325" anchor="t" anchorCtr="0">
            <a:noAutofit/>
          </a:bodyPr>
          <a:lstStyle/>
          <a:p>
            <a:pPr marL="0" lvl="0" indent="0" algn="ctr" rtl="0">
              <a:lnSpc>
                <a:spcPct val="115000"/>
              </a:lnSpc>
              <a:spcBef>
                <a:spcPts val="0"/>
              </a:spcBef>
              <a:spcAft>
                <a:spcPts val="3628"/>
              </a:spcAft>
              <a:buNone/>
            </a:pPr>
            <a:r>
              <a:rPr lang="en-US" sz="1814" b="1">
                <a:solidFill>
                  <a:schemeClr val="dk1"/>
                </a:solidFill>
                <a:latin typeface="Roboto"/>
                <a:ea typeface="Roboto"/>
                <a:cs typeface="Roboto"/>
                <a:sym typeface="Roboto"/>
              </a:rPr>
              <a:t>Phase 3</a:t>
            </a:r>
            <a:endParaRPr sz="1814" b="1">
              <a:solidFill>
                <a:schemeClr val="dk1"/>
              </a:solidFill>
              <a:latin typeface="Roboto"/>
              <a:ea typeface="Roboto"/>
              <a:cs typeface="Roboto"/>
              <a:sym typeface="Roboto"/>
            </a:endParaRPr>
          </a:p>
        </p:txBody>
      </p:sp>
      <p:sp>
        <p:nvSpPr>
          <p:cNvPr id="276" name="Google Shape;276;g381ca1501ed_0_362"/>
          <p:cNvSpPr txBox="1"/>
          <p:nvPr/>
        </p:nvSpPr>
        <p:spPr>
          <a:xfrm>
            <a:off x="10634083" y="5002574"/>
            <a:ext cx="1169400" cy="828000"/>
          </a:xfrm>
          <a:prstGeom prst="rect">
            <a:avLst/>
          </a:prstGeom>
          <a:noFill/>
          <a:ln>
            <a:noFill/>
          </a:ln>
        </p:spPr>
        <p:txBody>
          <a:bodyPr spcFirstLastPara="1" wrap="square" lIns="207300" tIns="207300" rIns="207300" bIns="207300" anchor="t" anchorCtr="0">
            <a:noAutofit/>
          </a:bodyPr>
          <a:lstStyle/>
          <a:p>
            <a:pPr marL="0" lvl="0" indent="0" algn="ctr" rtl="0">
              <a:lnSpc>
                <a:spcPct val="115000"/>
              </a:lnSpc>
              <a:spcBef>
                <a:spcPts val="0"/>
              </a:spcBef>
              <a:spcAft>
                <a:spcPts val="3627"/>
              </a:spcAft>
              <a:buNone/>
            </a:pPr>
            <a:r>
              <a:rPr lang="en-US" sz="1813" b="1">
                <a:solidFill>
                  <a:schemeClr val="dk1"/>
                </a:solidFill>
                <a:latin typeface="Roboto"/>
                <a:ea typeface="Roboto"/>
                <a:cs typeface="Roboto"/>
                <a:sym typeface="Roboto"/>
              </a:rPr>
              <a:t>Phase 2</a:t>
            </a:r>
            <a:endParaRPr sz="1813" b="1">
              <a:solidFill>
                <a:schemeClr val="dk1"/>
              </a:solidFill>
              <a:latin typeface="Roboto"/>
              <a:ea typeface="Roboto"/>
              <a:cs typeface="Roboto"/>
              <a:sym typeface="Roboto"/>
            </a:endParaRPr>
          </a:p>
        </p:txBody>
      </p:sp>
      <p:sp>
        <p:nvSpPr>
          <p:cNvPr id="277" name="Google Shape;277;g381ca1501ed_0_362"/>
          <p:cNvSpPr txBox="1"/>
          <p:nvPr/>
        </p:nvSpPr>
        <p:spPr>
          <a:xfrm>
            <a:off x="2218713" y="9955225"/>
            <a:ext cx="3798000" cy="36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dk1"/>
                </a:solidFill>
                <a:latin typeface="Montserrat"/>
                <a:ea typeface="Montserrat"/>
                <a:cs typeface="Montserrat"/>
                <a:sym typeface="Montserrat"/>
              </a:rPr>
              <a:t>Visual narratives by Yellowknife artist Alison McCreesh</a:t>
            </a:r>
            <a:endParaRPr sz="3200">
              <a:solidFill>
                <a:schemeClr val="dk1"/>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Office Theme">
  <a:themeElements>
    <a:clrScheme name="Office">
      <a:dk1>
        <a:srgbClr val="153056"/>
      </a:dk1>
      <a:lt1>
        <a:srgbClr val="FFFFFF"/>
      </a:lt1>
      <a:dk2>
        <a:srgbClr val="1D3D72"/>
      </a:dk2>
      <a:lt2>
        <a:srgbClr val="EEECE1"/>
      </a:lt2>
      <a:accent1>
        <a:srgbClr val="124B8E"/>
      </a:accent1>
      <a:accent2>
        <a:srgbClr val="F05B71"/>
      </a:accent2>
      <a:accent3>
        <a:srgbClr val="FDC482"/>
      </a:accent3>
      <a:accent4>
        <a:srgbClr val="2E65B0"/>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FB9F1D0F4208419E77F145EAB9A0AF" ma:contentTypeVersion="14" ma:contentTypeDescription="Create a new document." ma:contentTypeScope="" ma:versionID="c7918520db55ec92459894ff00003734">
  <xsd:schema xmlns:xsd="http://www.w3.org/2001/XMLSchema" xmlns:xs="http://www.w3.org/2001/XMLSchema" xmlns:p="http://schemas.microsoft.com/office/2006/metadata/properties" xmlns:ns2="6026f046-4be4-4615-bd87-415139d39114" xmlns:ns3="c83d8238-6f7f-4551-a82c-7a9b19483568" targetNamespace="http://schemas.microsoft.com/office/2006/metadata/properties" ma:root="true" ma:fieldsID="107023765403015bc0dcb9f23bab9832" ns2:_="" ns3:_="">
    <xsd:import namespace="6026f046-4be4-4615-bd87-415139d39114"/>
    <xsd:import namespace="c83d8238-6f7f-4551-a82c-7a9b1948356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LengthInSecond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6f046-4be4-4615-bd87-415139d391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b9cbefb-1b87-4f27-9570-ed609f0b90a4"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3d8238-6f7f-4551-a82c-7a9b1948356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58ab68d-2fce-4038-84aa-bfdcedd8e842}" ma:internalName="TaxCatchAll" ma:showField="CatchAllData" ma:web="c83d8238-6f7f-4551-a82c-7a9b1948356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83d8238-6f7f-4551-a82c-7a9b19483568" xsi:nil="true"/>
    <lcf76f155ced4ddcb4097134ff3c332f xmlns="6026f046-4be4-4615-bd87-415139d3911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57EC19-AD89-4D26-9707-F2A3DAF8C3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6f046-4be4-4615-bd87-415139d39114"/>
    <ds:schemaRef ds:uri="c83d8238-6f7f-4551-a82c-7a9b194835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71663A-C3DE-4999-9DDD-43D0A70790A2}">
  <ds:schemaRefs>
    <ds:schemaRef ds:uri="http://schemas.microsoft.com/office/2006/metadata/properties"/>
    <ds:schemaRef ds:uri="http://schemas.microsoft.com/office/infopath/2007/PartnerControls"/>
    <ds:schemaRef ds:uri="c83d8238-6f7f-4551-a82c-7a9b19483568"/>
    <ds:schemaRef ds:uri="6026f046-4be4-4615-bd87-415139d39114"/>
  </ds:schemaRefs>
</ds:datastoreItem>
</file>

<file path=customXml/itemProps3.xml><?xml version="1.0" encoding="utf-8"?>
<ds:datastoreItem xmlns:ds="http://schemas.openxmlformats.org/officeDocument/2006/customXml" ds:itemID="{0EC0B484-48C0-4965-99A4-AA1E79D61A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31</Slides>
  <Notes>31</Notes>
  <HiddenSlides>0</HiddenSlide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2</cp:revision>
  <dcterms:created xsi:type="dcterms:W3CDTF">2006-08-16T00:00:00Z</dcterms:created>
  <dcterms:modified xsi:type="dcterms:W3CDTF">2025-12-17T22:42:52Z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0x01010026FB9F1D0F4208419E77F145EAB9A0AF</vt:lpwstr>
  </property>
  <property fmtid="{D5CDD505-2E9C-101B-9397-08002B2CF9AE}" pid="4" name="MigrationSourceID">
    <vt:lpwstr>1GMjaNhPOAj27ftRsNhpMEjE8g7NSagva</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_ExtendedDescription">
    <vt:lpwstr/>
  </property>
  <property fmtid="{D5CDD505-2E9C-101B-9397-08002B2CF9AE}" pid="9" name="TriggerFlowInfo">
    <vt:lpwstr/>
  </property>
</Properties>
</file>